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08" r:id="rId1"/>
  </p:sldMasterIdLst>
  <p:notesMasterIdLst>
    <p:notesMasterId r:id="rId22"/>
  </p:notesMasterIdLst>
  <p:sldIdLst>
    <p:sldId id="333" r:id="rId2"/>
    <p:sldId id="419" r:id="rId3"/>
    <p:sldId id="420" r:id="rId4"/>
    <p:sldId id="421" r:id="rId5"/>
    <p:sldId id="371" r:id="rId6"/>
    <p:sldId id="422" r:id="rId7"/>
    <p:sldId id="384" r:id="rId8"/>
    <p:sldId id="385" r:id="rId9"/>
    <p:sldId id="368" r:id="rId10"/>
    <p:sldId id="429" r:id="rId11"/>
    <p:sldId id="430" r:id="rId12"/>
    <p:sldId id="431" r:id="rId13"/>
    <p:sldId id="404" r:id="rId14"/>
    <p:sldId id="423" r:id="rId15"/>
    <p:sldId id="424" r:id="rId16"/>
    <p:sldId id="425" r:id="rId17"/>
    <p:sldId id="426" r:id="rId18"/>
    <p:sldId id="427" r:id="rId19"/>
    <p:sldId id="428" r:id="rId20"/>
    <p:sldId id="383"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CC"/>
    <a:srgbClr val="CCECFF"/>
    <a:srgbClr val="FFFFCC"/>
    <a:srgbClr val="00467A"/>
    <a:srgbClr val="AFA07D"/>
    <a:srgbClr val="D7B023"/>
    <a:srgbClr val="D3C259"/>
    <a:srgbClr val="876D3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Koyu Stil 1 - Vurgu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27" autoAdjust="0"/>
  </p:normalViewPr>
  <p:slideViewPr>
    <p:cSldViewPr snapToGrid="0">
      <p:cViewPr>
        <p:scale>
          <a:sx n="70" d="100"/>
          <a:sy n="70" d="100"/>
        </p:scale>
        <p:origin x="-702"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EB7F5A1-EA52-40F7-9848-68D962D6AD5C}" type="datetimeFigureOut">
              <a:rPr lang="tr-TR" smtClean="0"/>
              <a:pPr/>
              <a:t>18.04.2019</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F7CBC0A-3DA0-4429-AA80-B78ED566CB06}" type="slidenum">
              <a:rPr lang="tr-TR" smtClean="0"/>
              <a:pPr/>
              <a:t>‹#›</a:t>
            </a:fld>
            <a:endParaRPr lang="tr-TR"/>
          </a:p>
        </p:txBody>
      </p:sp>
    </p:spTree>
    <p:extLst>
      <p:ext uri="{BB962C8B-B14F-4D97-AF65-F5344CB8AC3E}">
        <p14:creationId xmlns:p14="http://schemas.microsoft.com/office/powerpoint/2010/main" val="2734076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8"/>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6CF47AA-2641-4C0C-9205-D24B7CA1FD99}" type="datetimeFigureOut">
              <a:rPr lang="tr-TR" smtClean="0"/>
              <a:pPr/>
              <a:t>18.04.2019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402739-34BB-4B02-B585-DED08A5DB488}" type="slidenum">
              <a:rPr lang="tr-TR" smtClean="0"/>
              <a:pPr/>
              <a:t>‹#›</a:t>
            </a:fld>
            <a:endParaRPr lang="tr-TR"/>
          </a:p>
        </p:txBody>
      </p:sp>
    </p:spTree>
    <p:extLst>
      <p:ext uri="{BB962C8B-B14F-4D97-AF65-F5344CB8AC3E}">
        <p14:creationId xmlns:p14="http://schemas.microsoft.com/office/powerpoint/2010/main" val="1445089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CF47AA-2641-4C0C-9205-D24B7CA1FD99}" type="datetimeFigureOut">
              <a:rPr lang="tr-TR" smtClean="0"/>
              <a:pPr/>
              <a:t>18.04.2019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402739-34BB-4B02-B585-DED08A5DB488}" type="slidenum">
              <a:rPr lang="tr-TR" smtClean="0"/>
              <a:pPr/>
              <a:t>‹#›</a:t>
            </a:fld>
            <a:endParaRPr lang="tr-TR"/>
          </a:p>
        </p:txBody>
      </p:sp>
    </p:spTree>
    <p:extLst>
      <p:ext uri="{BB962C8B-B14F-4D97-AF65-F5344CB8AC3E}">
        <p14:creationId xmlns:p14="http://schemas.microsoft.com/office/powerpoint/2010/main" val="1646479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11785600" y="274641"/>
            <a:ext cx="36576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12800" y="274641"/>
            <a:ext cx="107696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CF47AA-2641-4C0C-9205-D24B7CA1FD99}" type="datetimeFigureOut">
              <a:rPr lang="tr-TR" smtClean="0"/>
              <a:pPr/>
              <a:t>18.04.2019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402739-34BB-4B02-B585-DED08A5DB488}" type="slidenum">
              <a:rPr lang="tr-TR" smtClean="0"/>
              <a:pPr/>
              <a:t>‹#›</a:t>
            </a:fld>
            <a:endParaRPr lang="tr-TR"/>
          </a:p>
        </p:txBody>
      </p:sp>
    </p:spTree>
    <p:extLst>
      <p:ext uri="{BB962C8B-B14F-4D97-AF65-F5344CB8AC3E}">
        <p14:creationId xmlns:p14="http://schemas.microsoft.com/office/powerpoint/2010/main" val="1840072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CF47AA-2641-4C0C-9205-D24B7CA1FD99}" type="datetimeFigureOut">
              <a:rPr lang="tr-TR" smtClean="0"/>
              <a:pPr/>
              <a:t>18.04.2019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402739-34BB-4B02-B585-DED08A5DB488}" type="slidenum">
              <a:rPr lang="tr-TR" smtClean="0"/>
              <a:pPr/>
              <a:t>‹#›</a:t>
            </a:fld>
            <a:endParaRPr lang="tr-TR"/>
          </a:p>
        </p:txBody>
      </p:sp>
    </p:spTree>
    <p:extLst>
      <p:ext uri="{BB962C8B-B14F-4D97-AF65-F5344CB8AC3E}">
        <p14:creationId xmlns:p14="http://schemas.microsoft.com/office/powerpoint/2010/main" val="203019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3"/>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6CF47AA-2641-4C0C-9205-D24B7CA1FD99}" type="datetimeFigureOut">
              <a:rPr lang="tr-TR" smtClean="0"/>
              <a:pPr/>
              <a:t>18.04.2019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402739-34BB-4B02-B585-DED08A5DB488}" type="slidenum">
              <a:rPr lang="tr-TR" smtClean="0"/>
              <a:pPr/>
              <a:t>‹#›</a:t>
            </a:fld>
            <a:endParaRPr lang="tr-TR"/>
          </a:p>
        </p:txBody>
      </p:sp>
    </p:spTree>
    <p:extLst>
      <p:ext uri="{BB962C8B-B14F-4D97-AF65-F5344CB8AC3E}">
        <p14:creationId xmlns:p14="http://schemas.microsoft.com/office/powerpoint/2010/main" val="3505346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CF47AA-2641-4C0C-9205-D24B7CA1FD99}" type="datetimeFigureOut">
              <a:rPr lang="tr-TR" smtClean="0"/>
              <a:pPr/>
              <a:t>18.04.2019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402739-34BB-4B02-B585-DED08A5DB488}" type="slidenum">
              <a:rPr lang="tr-TR" smtClean="0"/>
              <a:pPr/>
              <a:t>‹#›</a:t>
            </a:fld>
            <a:endParaRPr lang="tr-TR"/>
          </a:p>
        </p:txBody>
      </p:sp>
    </p:spTree>
    <p:extLst>
      <p:ext uri="{BB962C8B-B14F-4D97-AF65-F5344CB8AC3E}">
        <p14:creationId xmlns:p14="http://schemas.microsoft.com/office/powerpoint/2010/main" val="593709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6CF47AA-2641-4C0C-9205-D24B7CA1FD99}" type="datetimeFigureOut">
              <a:rPr lang="tr-TR" smtClean="0"/>
              <a:pPr/>
              <a:t>18.04.2019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6402739-34BB-4B02-B585-DED08A5DB488}" type="slidenum">
              <a:rPr lang="tr-TR" smtClean="0"/>
              <a:pPr/>
              <a:t>‹#›</a:t>
            </a:fld>
            <a:endParaRPr lang="tr-TR"/>
          </a:p>
        </p:txBody>
      </p:sp>
    </p:spTree>
    <p:extLst>
      <p:ext uri="{BB962C8B-B14F-4D97-AF65-F5344CB8AC3E}">
        <p14:creationId xmlns:p14="http://schemas.microsoft.com/office/powerpoint/2010/main" val="2919943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6CF47AA-2641-4C0C-9205-D24B7CA1FD99}" type="datetimeFigureOut">
              <a:rPr lang="tr-TR" smtClean="0"/>
              <a:pPr/>
              <a:t>18.04.2019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6402739-34BB-4B02-B585-DED08A5DB488}" type="slidenum">
              <a:rPr lang="tr-TR" smtClean="0"/>
              <a:pPr/>
              <a:t>‹#›</a:t>
            </a:fld>
            <a:endParaRPr lang="tr-TR"/>
          </a:p>
        </p:txBody>
      </p:sp>
    </p:spTree>
    <p:extLst>
      <p:ext uri="{BB962C8B-B14F-4D97-AF65-F5344CB8AC3E}">
        <p14:creationId xmlns:p14="http://schemas.microsoft.com/office/powerpoint/2010/main" val="190475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6CF47AA-2641-4C0C-9205-D24B7CA1FD99}" type="datetimeFigureOut">
              <a:rPr lang="tr-TR" smtClean="0"/>
              <a:pPr/>
              <a:t>18.04.2019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6402739-34BB-4B02-B585-DED08A5DB488}" type="slidenum">
              <a:rPr lang="tr-TR" smtClean="0"/>
              <a:pPr/>
              <a:t>‹#›</a:t>
            </a:fld>
            <a:endParaRPr lang="tr-TR"/>
          </a:p>
        </p:txBody>
      </p:sp>
    </p:spTree>
    <p:extLst>
      <p:ext uri="{BB962C8B-B14F-4D97-AF65-F5344CB8AC3E}">
        <p14:creationId xmlns:p14="http://schemas.microsoft.com/office/powerpoint/2010/main" val="529671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2"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CF47AA-2641-4C0C-9205-D24B7CA1FD99}" type="datetimeFigureOut">
              <a:rPr lang="tr-TR" smtClean="0"/>
              <a:pPr/>
              <a:t>18.04.2019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402739-34BB-4B02-B585-DED08A5DB488}" type="slidenum">
              <a:rPr lang="tr-TR" smtClean="0"/>
              <a:pPr/>
              <a:t>‹#›</a:t>
            </a:fld>
            <a:endParaRPr lang="tr-TR"/>
          </a:p>
        </p:txBody>
      </p:sp>
    </p:spTree>
    <p:extLst>
      <p:ext uri="{BB962C8B-B14F-4D97-AF65-F5344CB8AC3E}">
        <p14:creationId xmlns:p14="http://schemas.microsoft.com/office/powerpoint/2010/main" val="50398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CF47AA-2641-4C0C-9205-D24B7CA1FD99}" type="datetimeFigureOut">
              <a:rPr lang="tr-TR" smtClean="0"/>
              <a:pPr/>
              <a:t>18.04.2019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402739-34BB-4B02-B585-DED08A5DB488}" type="slidenum">
              <a:rPr lang="tr-TR" smtClean="0"/>
              <a:pPr/>
              <a:t>‹#›</a:t>
            </a:fld>
            <a:endParaRPr lang="tr-TR"/>
          </a:p>
        </p:txBody>
      </p:sp>
    </p:spTree>
    <p:extLst>
      <p:ext uri="{BB962C8B-B14F-4D97-AF65-F5344CB8AC3E}">
        <p14:creationId xmlns:p14="http://schemas.microsoft.com/office/powerpoint/2010/main" val="2856157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F47AA-2641-4C0C-9205-D24B7CA1FD99}" type="datetimeFigureOut">
              <a:rPr lang="tr-TR" smtClean="0"/>
              <a:pPr/>
              <a:t>18.04.2019</a:t>
            </a:fld>
            <a:endParaRPr lang="tr-TR"/>
          </a:p>
        </p:txBody>
      </p:sp>
      <p:sp>
        <p:nvSpPr>
          <p:cNvPr id="5" name="Altbilgi Yer Tutucusu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02739-34BB-4B02-B585-DED08A5DB488}" type="slidenum">
              <a:rPr lang="tr-TR" smtClean="0"/>
              <a:pPr/>
              <a:t>‹#›</a:t>
            </a:fld>
            <a:endParaRPr lang="tr-TR"/>
          </a:p>
        </p:txBody>
      </p:sp>
    </p:spTree>
    <p:extLst>
      <p:ext uri="{BB962C8B-B14F-4D97-AF65-F5344CB8AC3E}">
        <p14:creationId xmlns:p14="http://schemas.microsoft.com/office/powerpoint/2010/main" val="3362530183"/>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Dikdörtgen"/>
          <p:cNvSpPr/>
          <p:nvPr/>
        </p:nvSpPr>
        <p:spPr>
          <a:xfrm>
            <a:off x="1524000" y="4927943"/>
            <a:ext cx="3059832" cy="265441"/>
          </a:xfrm>
          <a:prstGeom prst="rect">
            <a:avLst/>
          </a:prstGeom>
        </p:spPr>
        <p:txBody>
          <a:bodyPr wrap="square" lIns="79993" tIns="39997" rIns="79993" bIns="39997">
            <a:spAutoFit/>
          </a:bodyPr>
          <a:lstStyle/>
          <a:p>
            <a:r>
              <a:rPr lang="tr-TR" sz="1200" dirty="0"/>
              <a:t> </a:t>
            </a:r>
            <a:endParaRPr lang="tr-TR" sz="1200" b="1" dirty="0">
              <a:latin typeface="Arial" pitchFamily="34" charset="0"/>
              <a:cs typeface="Arial" pitchFamily="34" charset="0"/>
            </a:endParaRPr>
          </a:p>
        </p:txBody>
      </p:sp>
      <p:sp>
        <p:nvSpPr>
          <p:cNvPr id="2" name="Slayt Numarası Yer Tutucusu 1"/>
          <p:cNvSpPr>
            <a:spLocks noGrp="1"/>
          </p:cNvSpPr>
          <p:nvPr>
            <p:ph type="sldNum" sz="quarter" idx="12"/>
          </p:nvPr>
        </p:nvSpPr>
        <p:spPr>
          <a:xfrm>
            <a:off x="9972690" y="6381331"/>
            <a:ext cx="414959" cy="365125"/>
          </a:xfrm>
        </p:spPr>
        <p:txBody>
          <a:bodyPr/>
          <a:lstStyle/>
          <a:p>
            <a:fld id="{01B593D7-C0CE-4D71-B1E4-DB284B3EE518}" type="slidenum">
              <a:rPr lang="tr-TR" sz="1200" b="1"/>
              <a:pPr/>
              <a:t>1</a:t>
            </a:fld>
            <a:endParaRPr lang="tr-TR" sz="1200" b="1" dirty="0"/>
          </a:p>
        </p:txBody>
      </p:sp>
      <p:pic>
        <p:nvPicPr>
          <p:cNvPr id="23"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24"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Yuvarlatılmış Dikdörtgen 25"/>
          <p:cNvSpPr/>
          <p:nvPr/>
        </p:nvSpPr>
        <p:spPr>
          <a:xfrm>
            <a:off x="2667285" y="921970"/>
            <a:ext cx="7313023" cy="1324448"/>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40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rPr>
              <a:t>TUNCELİ DEFTERDARLIĞI</a:t>
            </a:r>
          </a:p>
        </p:txBody>
      </p:sp>
      <p:sp>
        <p:nvSpPr>
          <p:cNvPr id="27" name="Yuvarlatılmış Dikdörtgen 26"/>
          <p:cNvSpPr/>
          <p:nvPr/>
        </p:nvSpPr>
        <p:spPr>
          <a:xfrm>
            <a:off x="2667285" y="3331795"/>
            <a:ext cx="7313023" cy="1324448"/>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tr-TR" sz="4000" b="1" kern="0" dirty="0" smtClean="0">
                <a:solidFill>
                  <a:prstClr val="black">
                    <a:lumMod val="95000"/>
                    <a:lumOff val="5000"/>
                  </a:prstClr>
                </a:solidFill>
                <a:latin typeface="Garamond"/>
              </a:rPr>
              <a:t>MART</a:t>
            </a:r>
            <a:r>
              <a:rPr kumimoji="0" lang="tr-TR" sz="40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rPr>
              <a:t> 2019 BRİFİNGİ </a:t>
            </a:r>
          </a:p>
        </p:txBody>
      </p:sp>
    </p:spTree>
    <p:extLst>
      <p:ext uri="{BB962C8B-B14F-4D97-AF65-F5344CB8AC3E}">
        <p14:creationId xmlns:p14="http://schemas.microsoft.com/office/powerpoint/2010/main" val="2975028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7"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o 7"/>
          <p:cNvGraphicFramePr>
            <a:graphicFrameLocks noGrp="1"/>
          </p:cNvGraphicFramePr>
          <p:nvPr>
            <p:extLst>
              <p:ext uri="{D42A27DB-BD31-4B8C-83A1-F6EECF244321}">
                <p14:modId xmlns:p14="http://schemas.microsoft.com/office/powerpoint/2010/main" val="617081992"/>
              </p:ext>
            </p:extLst>
          </p:nvPr>
        </p:nvGraphicFramePr>
        <p:xfrm>
          <a:off x="942971" y="1847716"/>
          <a:ext cx="10287005" cy="4206036"/>
        </p:xfrm>
        <a:graphic>
          <a:graphicData uri="http://schemas.openxmlformats.org/drawingml/2006/table">
            <a:tbl>
              <a:tblPr firstRow="1" bandRow="1">
                <a:effectLst>
                  <a:innerShdw blurRad="114300">
                    <a:prstClr val="black"/>
                  </a:innerShdw>
                </a:effectLst>
              </a:tblPr>
              <a:tblGrid>
                <a:gridCol w="2631055"/>
                <a:gridCol w="1531190"/>
                <a:gridCol w="1531190"/>
                <a:gridCol w="1531190"/>
                <a:gridCol w="1658789"/>
                <a:gridCol w="1403591"/>
              </a:tblGrid>
              <a:tr h="566160">
                <a:tc>
                  <a:txBody>
                    <a:bodyPr/>
                    <a:lstStyle>
                      <a:lvl1pPr marL="0" algn="l" defTabSz="457200" rtl="0" eaLnBrk="1" latinLnBrk="0" hangingPunct="1">
                        <a:defRPr sz="1800" b="1" kern="1200">
                          <a:solidFill>
                            <a:schemeClr val="lt1"/>
                          </a:solidFill>
                          <a:latin typeface="Garamond"/>
                        </a:defRPr>
                      </a:lvl1pPr>
                      <a:lvl2pPr marL="457200" algn="l" defTabSz="457200" rtl="0" eaLnBrk="1" latinLnBrk="0" hangingPunct="1">
                        <a:defRPr sz="1800" b="1" kern="1200">
                          <a:solidFill>
                            <a:schemeClr val="lt1"/>
                          </a:solidFill>
                          <a:latin typeface="Garamond"/>
                        </a:defRPr>
                      </a:lvl2pPr>
                      <a:lvl3pPr marL="914400" algn="l" defTabSz="457200" rtl="0" eaLnBrk="1" latinLnBrk="0" hangingPunct="1">
                        <a:defRPr sz="1800" b="1" kern="1200">
                          <a:solidFill>
                            <a:schemeClr val="lt1"/>
                          </a:solidFill>
                          <a:latin typeface="Garamond"/>
                        </a:defRPr>
                      </a:lvl3pPr>
                      <a:lvl4pPr marL="1371600" algn="l" defTabSz="457200" rtl="0" eaLnBrk="1" latinLnBrk="0" hangingPunct="1">
                        <a:defRPr sz="1800" b="1" kern="1200">
                          <a:solidFill>
                            <a:schemeClr val="lt1"/>
                          </a:solidFill>
                          <a:latin typeface="Garamond"/>
                        </a:defRPr>
                      </a:lvl4pPr>
                      <a:lvl5pPr marL="1828800" algn="l" defTabSz="457200" rtl="0" eaLnBrk="1" latinLnBrk="0" hangingPunct="1">
                        <a:defRPr sz="1800" b="1" kern="1200">
                          <a:solidFill>
                            <a:schemeClr val="lt1"/>
                          </a:solidFill>
                          <a:latin typeface="Garamond"/>
                        </a:defRPr>
                      </a:lvl5pPr>
                      <a:lvl6pPr marL="2286000" algn="l" defTabSz="457200" rtl="0" eaLnBrk="1" latinLnBrk="0" hangingPunct="1">
                        <a:defRPr sz="1800" b="1" kern="1200">
                          <a:solidFill>
                            <a:schemeClr val="lt1"/>
                          </a:solidFill>
                          <a:latin typeface="Garamond"/>
                        </a:defRPr>
                      </a:lvl6pPr>
                      <a:lvl7pPr marL="2743200" algn="l" defTabSz="457200" rtl="0" eaLnBrk="1" latinLnBrk="0" hangingPunct="1">
                        <a:defRPr sz="1800" b="1" kern="1200">
                          <a:solidFill>
                            <a:schemeClr val="lt1"/>
                          </a:solidFill>
                          <a:latin typeface="Garamond"/>
                        </a:defRPr>
                      </a:lvl7pPr>
                      <a:lvl8pPr marL="3200400" algn="l" defTabSz="457200" rtl="0" eaLnBrk="1" latinLnBrk="0" hangingPunct="1">
                        <a:defRPr sz="1800" b="1" kern="1200">
                          <a:solidFill>
                            <a:schemeClr val="lt1"/>
                          </a:solidFill>
                          <a:latin typeface="Garamond"/>
                        </a:defRPr>
                      </a:lvl8pPr>
                      <a:lvl9pPr marL="3657600" algn="l" defTabSz="457200" rtl="0" eaLnBrk="1" latinLnBrk="0" hangingPunct="1">
                        <a:defRPr sz="1800" b="1" kern="1200">
                          <a:solidFill>
                            <a:schemeClr val="lt1"/>
                          </a:solidFill>
                          <a:latin typeface="Garamond"/>
                        </a:defRPr>
                      </a:lvl9pPr>
                    </a:lstStyle>
                    <a:p>
                      <a:endParaRPr lang="tr-TR" sz="1800" dirty="0" smtClean="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8C3C"/>
                    </a:solidFill>
                  </a:tcPr>
                </a:tc>
                <a:tc>
                  <a:txBody>
                    <a:bodyPr/>
                    <a:lstStyle>
                      <a:lvl1pPr marL="0" algn="l" defTabSz="457200" rtl="0" eaLnBrk="1" latinLnBrk="0" hangingPunct="1">
                        <a:defRPr sz="1800" b="1" kern="1200">
                          <a:solidFill>
                            <a:schemeClr val="lt1"/>
                          </a:solidFill>
                          <a:latin typeface="Garamond"/>
                        </a:defRPr>
                      </a:lvl1pPr>
                      <a:lvl2pPr marL="457200" algn="l" defTabSz="457200" rtl="0" eaLnBrk="1" latinLnBrk="0" hangingPunct="1">
                        <a:defRPr sz="1800" b="1" kern="1200">
                          <a:solidFill>
                            <a:schemeClr val="lt1"/>
                          </a:solidFill>
                          <a:latin typeface="Garamond"/>
                        </a:defRPr>
                      </a:lvl2pPr>
                      <a:lvl3pPr marL="914400" algn="l" defTabSz="457200" rtl="0" eaLnBrk="1" latinLnBrk="0" hangingPunct="1">
                        <a:defRPr sz="1800" b="1" kern="1200">
                          <a:solidFill>
                            <a:schemeClr val="lt1"/>
                          </a:solidFill>
                          <a:latin typeface="Garamond"/>
                        </a:defRPr>
                      </a:lvl3pPr>
                      <a:lvl4pPr marL="1371600" algn="l" defTabSz="457200" rtl="0" eaLnBrk="1" latinLnBrk="0" hangingPunct="1">
                        <a:defRPr sz="1800" b="1" kern="1200">
                          <a:solidFill>
                            <a:schemeClr val="lt1"/>
                          </a:solidFill>
                          <a:latin typeface="Garamond"/>
                        </a:defRPr>
                      </a:lvl4pPr>
                      <a:lvl5pPr marL="1828800" algn="l" defTabSz="457200" rtl="0" eaLnBrk="1" latinLnBrk="0" hangingPunct="1">
                        <a:defRPr sz="1800" b="1" kern="1200">
                          <a:solidFill>
                            <a:schemeClr val="lt1"/>
                          </a:solidFill>
                          <a:latin typeface="Garamond"/>
                        </a:defRPr>
                      </a:lvl5pPr>
                      <a:lvl6pPr marL="2286000" algn="l" defTabSz="457200" rtl="0" eaLnBrk="1" latinLnBrk="0" hangingPunct="1">
                        <a:defRPr sz="1800" b="1" kern="1200">
                          <a:solidFill>
                            <a:schemeClr val="lt1"/>
                          </a:solidFill>
                          <a:latin typeface="Garamond"/>
                        </a:defRPr>
                      </a:lvl6pPr>
                      <a:lvl7pPr marL="2743200" algn="l" defTabSz="457200" rtl="0" eaLnBrk="1" latinLnBrk="0" hangingPunct="1">
                        <a:defRPr sz="1800" b="1" kern="1200">
                          <a:solidFill>
                            <a:schemeClr val="lt1"/>
                          </a:solidFill>
                          <a:latin typeface="Garamond"/>
                        </a:defRPr>
                      </a:lvl7pPr>
                      <a:lvl8pPr marL="3200400" algn="l" defTabSz="457200" rtl="0" eaLnBrk="1" latinLnBrk="0" hangingPunct="1">
                        <a:defRPr sz="1800" b="1" kern="1200">
                          <a:solidFill>
                            <a:schemeClr val="lt1"/>
                          </a:solidFill>
                          <a:latin typeface="Garamond"/>
                        </a:defRPr>
                      </a:lvl8pPr>
                      <a:lvl9pPr marL="3657600" algn="l" defTabSz="457200" rtl="0" eaLnBrk="1" latinLnBrk="0" hangingPunct="1">
                        <a:defRPr sz="1800" b="1" kern="1200">
                          <a:solidFill>
                            <a:schemeClr val="lt1"/>
                          </a:solidFill>
                          <a:latin typeface="Garamond"/>
                        </a:defRPr>
                      </a:lvl9pPr>
                    </a:lstStyle>
                    <a:p>
                      <a:pPr algn="ctr"/>
                      <a:r>
                        <a:rPr lang="tr-TR" sz="1800" dirty="0" smtClean="0"/>
                        <a:t>2015</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8C3C"/>
                    </a:solidFill>
                  </a:tcPr>
                </a:tc>
                <a:tc>
                  <a:txBody>
                    <a:bodyPr/>
                    <a:lstStyle>
                      <a:lvl1pPr marL="0" algn="l" defTabSz="457200" rtl="0" eaLnBrk="1" latinLnBrk="0" hangingPunct="1">
                        <a:defRPr sz="1800" b="1" kern="1200">
                          <a:solidFill>
                            <a:schemeClr val="lt1"/>
                          </a:solidFill>
                          <a:latin typeface="Garamond"/>
                        </a:defRPr>
                      </a:lvl1pPr>
                      <a:lvl2pPr marL="457200" algn="l" defTabSz="457200" rtl="0" eaLnBrk="1" latinLnBrk="0" hangingPunct="1">
                        <a:defRPr sz="1800" b="1" kern="1200">
                          <a:solidFill>
                            <a:schemeClr val="lt1"/>
                          </a:solidFill>
                          <a:latin typeface="Garamond"/>
                        </a:defRPr>
                      </a:lvl2pPr>
                      <a:lvl3pPr marL="914400" algn="l" defTabSz="457200" rtl="0" eaLnBrk="1" latinLnBrk="0" hangingPunct="1">
                        <a:defRPr sz="1800" b="1" kern="1200">
                          <a:solidFill>
                            <a:schemeClr val="lt1"/>
                          </a:solidFill>
                          <a:latin typeface="Garamond"/>
                        </a:defRPr>
                      </a:lvl3pPr>
                      <a:lvl4pPr marL="1371600" algn="l" defTabSz="457200" rtl="0" eaLnBrk="1" latinLnBrk="0" hangingPunct="1">
                        <a:defRPr sz="1800" b="1" kern="1200">
                          <a:solidFill>
                            <a:schemeClr val="lt1"/>
                          </a:solidFill>
                          <a:latin typeface="Garamond"/>
                        </a:defRPr>
                      </a:lvl4pPr>
                      <a:lvl5pPr marL="1828800" algn="l" defTabSz="457200" rtl="0" eaLnBrk="1" latinLnBrk="0" hangingPunct="1">
                        <a:defRPr sz="1800" b="1" kern="1200">
                          <a:solidFill>
                            <a:schemeClr val="lt1"/>
                          </a:solidFill>
                          <a:latin typeface="Garamond"/>
                        </a:defRPr>
                      </a:lvl5pPr>
                      <a:lvl6pPr marL="2286000" algn="l" defTabSz="457200" rtl="0" eaLnBrk="1" latinLnBrk="0" hangingPunct="1">
                        <a:defRPr sz="1800" b="1" kern="1200">
                          <a:solidFill>
                            <a:schemeClr val="lt1"/>
                          </a:solidFill>
                          <a:latin typeface="Garamond"/>
                        </a:defRPr>
                      </a:lvl6pPr>
                      <a:lvl7pPr marL="2743200" algn="l" defTabSz="457200" rtl="0" eaLnBrk="1" latinLnBrk="0" hangingPunct="1">
                        <a:defRPr sz="1800" b="1" kern="1200">
                          <a:solidFill>
                            <a:schemeClr val="lt1"/>
                          </a:solidFill>
                          <a:latin typeface="Garamond"/>
                        </a:defRPr>
                      </a:lvl7pPr>
                      <a:lvl8pPr marL="3200400" algn="l" defTabSz="457200" rtl="0" eaLnBrk="1" latinLnBrk="0" hangingPunct="1">
                        <a:defRPr sz="1800" b="1" kern="1200">
                          <a:solidFill>
                            <a:schemeClr val="lt1"/>
                          </a:solidFill>
                          <a:latin typeface="Garamond"/>
                        </a:defRPr>
                      </a:lvl8pPr>
                      <a:lvl9pPr marL="3657600" algn="l" defTabSz="457200" rtl="0" eaLnBrk="1" latinLnBrk="0" hangingPunct="1">
                        <a:defRPr sz="1800" b="1" kern="1200">
                          <a:solidFill>
                            <a:schemeClr val="lt1"/>
                          </a:solidFill>
                          <a:latin typeface="Garamond"/>
                        </a:defRPr>
                      </a:lvl9pPr>
                    </a:lstStyle>
                    <a:p>
                      <a:pPr algn="ctr"/>
                      <a:r>
                        <a:rPr lang="tr-TR" sz="1800" dirty="0" smtClean="0"/>
                        <a:t>2016</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8C3C"/>
                    </a:solidFill>
                  </a:tcPr>
                </a:tc>
                <a:tc>
                  <a:txBody>
                    <a:bodyPr/>
                    <a:lstStyle>
                      <a:lvl1pPr marL="0" algn="l" defTabSz="457200" rtl="0" eaLnBrk="1" latinLnBrk="0" hangingPunct="1">
                        <a:defRPr sz="1800" b="1" kern="1200">
                          <a:solidFill>
                            <a:schemeClr val="lt1"/>
                          </a:solidFill>
                          <a:latin typeface="Garamond"/>
                        </a:defRPr>
                      </a:lvl1pPr>
                      <a:lvl2pPr marL="457200" algn="l" defTabSz="457200" rtl="0" eaLnBrk="1" latinLnBrk="0" hangingPunct="1">
                        <a:defRPr sz="1800" b="1" kern="1200">
                          <a:solidFill>
                            <a:schemeClr val="lt1"/>
                          </a:solidFill>
                          <a:latin typeface="Garamond"/>
                        </a:defRPr>
                      </a:lvl2pPr>
                      <a:lvl3pPr marL="914400" algn="l" defTabSz="457200" rtl="0" eaLnBrk="1" latinLnBrk="0" hangingPunct="1">
                        <a:defRPr sz="1800" b="1" kern="1200">
                          <a:solidFill>
                            <a:schemeClr val="lt1"/>
                          </a:solidFill>
                          <a:latin typeface="Garamond"/>
                        </a:defRPr>
                      </a:lvl3pPr>
                      <a:lvl4pPr marL="1371600" algn="l" defTabSz="457200" rtl="0" eaLnBrk="1" latinLnBrk="0" hangingPunct="1">
                        <a:defRPr sz="1800" b="1" kern="1200">
                          <a:solidFill>
                            <a:schemeClr val="lt1"/>
                          </a:solidFill>
                          <a:latin typeface="Garamond"/>
                        </a:defRPr>
                      </a:lvl4pPr>
                      <a:lvl5pPr marL="1828800" algn="l" defTabSz="457200" rtl="0" eaLnBrk="1" latinLnBrk="0" hangingPunct="1">
                        <a:defRPr sz="1800" b="1" kern="1200">
                          <a:solidFill>
                            <a:schemeClr val="lt1"/>
                          </a:solidFill>
                          <a:latin typeface="Garamond"/>
                        </a:defRPr>
                      </a:lvl5pPr>
                      <a:lvl6pPr marL="2286000" algn="l" defTabSz="457200" rtl="0" eaLnBrk="1" latinLnBrk="0" hangingPunct="1">
                        <a:defRPr sz="1800" b="1" kern="1200">
                          <a:solidFill>
                            <a:schemeClr val="lt1"/>
                          </a:solidFill>
                          <a:latin typeface="Garamond"/>
                        </a:defRPr>
                      </a:lvl6pPr>
                      <a:lvl7pPr marL="2743200" algn="l" defTabSz="457200" rtl="0" eaLnBrk="1" latinLnBrk="0" hangingPunct="1">
                        <a:defRPr sz="1800" b="1" kern="1200">
                          <a:solidFill>
                            <a:schemeClr val="lt1"/>
                          </a:solidFill>
                          <a:latin typeface="Garamond"/>
                        </a:defRPr>
                      </a:lvl7pPr>
                      <a:lvl8pPr marL="3200400" algn="l" defTabSz="457200" rtl="0" eaLnBrk="1" latinLnBrk="0" hangingPunct="1">
                        <a:defRPr sz="1800" b="1" kern="1200">
                          <a:solidFill>
                            <a:schemeClr val="lt1"/>
                          </a:solidFill>
                          <a:latin typeface="Garamond"/>
                        </a:defRPr>
                      </a:lvl8pPr>
                      <a:lvl9pPr marL="3657600" algn="l" defTabSz="457200" rtl="0" eaLnBrk="1" latinLnBrk="0" hangingPunct="1">
                        <a:defRPr sz="1800" b="1" kern="1200">
                          <a:solidFill>
                            <a:schemeClr val="lt1"/>
                          </a:solidFill>
                          <a:latin typeface="Garamond"/>
                        </a:defRPr>
                      </a:lvl9pPr>
                    </a:lstStyle>
                    <a:p>
                      <a:pPr algn="ctr"/>
                      <a:r>
                        <a:rPr lang="tr-TR" sz="1800" dirty="0" smtClean="0"/>
                        <a:t>2017</a:t>
                      </a:r>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8C3C"/>
                    </a:solidFill>
                  </a:tcPr>
                </a:tc>
                <a:tc>
                  <a:txBody>
                    <a:bodyPr/>
                    <a:lstStyle>
                      <a:lvl1pPr marL="0" algn="l" defTabSz="457200" rtl="0" eaLnBrk="1" latinLnBrk="0" hangingPunct="1">
                        <a:defRPr sz="1800" b="1" kern="1200">
                          <a:solidFill>
                            <a:schemeClr val="lt1"/>
                          </a:solidFill>
                          <a:latin typeface="Garamond"/>
                        </a:defRPr>
                      </a:lvl1pPr>
                      <a:lvl2pPr marL="457200" algn="l" defTabSz="457200" rtl="0" eaLnBrk="1" latinLnBrk="0" hangingPunct="1">
                        <a:defRPr sz="1800" b="1" kern="1200">
                          <a:solidFill>
                            <a:schemeClr val="lt1"/>
                          </a:solidFill>
                          <a:latin typeface="Garamond"/>
                        </a:defRPr>
                      </a:lvl2pPr>
                      <a:lvl3pPr marL="914400" algn="l" defTabSz="457200" rtl="0" eaLnBrk="1" latinLnBrk="0" hangingPunct="1">
                        <a:defRPr sz="1800" b="1" kern="1200">
                          <a:solidFill>
                            <a:schemeClr val="lt1"/>
                          </a:solidFill>
                          <a:latin typeface="Garamond"/>
                        </a:defRPr>
                      </a:lvl3pPr>
                      <a:lvl4pPr marL="1371600" algn="l" defTabSz="457200" rtl="0" eaLnBrk="1" latinLnBrk="0" hangingPunct="1">
                        <a:defRPr sz="1800" b="1" kern="1200">
                          <a:solidFill>
                            <a:schemeClr val="lt1"/>
                          </a:solidFill>
                          <a:latin typeface="Garamond"/>
                        </a:defRPr>
                      </a:lvl4pPr>
                      <a:lvl5pPr marL="1828800" algn="l" defTabSz="457200" rtl="0" eaLnBrk="1" latinLnBrk="0" hangingPunct="1">
                        <a:defRPr sz="1800" b="1" kern="1200">
                          <a:solidFill>
                            <a:schemeClr val="lt1"/>
                          </a:solidFill>
                          <a:latin typeface="Garamond"/>
                        </a:defRPr>
                      </a:lvl5pPr>
                      <a:lvl6pPr marL="2286000" algn="l" defTabSz="457200" rtl="0" eaLnBrk="1" latinLnBrk="0" hangingPunct="1">
                        <a:defRPr sz="1800" b="1" kern="1200">
                          <a:solidFill>
                            <a:schemeClr val="lt1"/>
                          </a:solidFill>
                          <a:latin typeface="Garamond"/>
                        </a:defRPr>
                      </a:lvl6pPr>
                      <a:lvl7pPr marL="2743200" algn="l" defTabSz="457200" rtl="0" eaLnBrk="1" latinLnBrk="0" hangingPunct="1">
                        <a:defRPr sz="1800" b="1" kern="1200">
                          <a:solidFill>
                            <a:schemeClr val="lt1"/>
                          </a:solidFill>
                          <a:latin typeface="Garamond"/>
                        </a:defRPr>
                      </a:lvl7pPr>
                      <a:lvl8pPr marL="3200400" algn="l" defTabSz="457200" rtl="0" eaLnBrk="1" latinLnBrk="0" hangingPunct="1">
                        <a:defRPr sz="1800" b="1" kern="1200">
                          <a:solidFill>
                            <a:schemeClr val="lt1"/>
                          </a:solidFill>
                          <a:latin typeface="Garamond"/>
                        </a:defRPr>
                      </a:lvl8pPr>
                      <a:lvl9pPr marL="3657600" algn="l" defTabSz="457200" rtl="0" eaLnBrk="1" latinLnBrk="0" hangingPunct="1">
                        <a:defRPr sz="1800" b="1" kern="1200">
                          <a:solidFill>
                            <a:schemeClr val="lt1"/>
                          </a:solidFill>
                          <a:latin typeface="Garamond"/>
                        </a:defRPr>
                      </a:lvl9pPr>
                    </a:lstStyle>
                    <a:p>
                      <a:pPr algn="ctr"/>
                      <a:r>
                        <a:rPr lang="tr-TR" sz="1800" b="1" dirty="0" smtClean="0"/>
                        <a:t>2018</a:t>
                      </a:r>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8C3C"/>
                    </a:solidFill>
                  </a:tcPr>
                </a:tc>
                <a:tc>
                  <a:txBody>
                    <a:bodyPr/>
                    <a:lstStyle>
                      <a:lvl1pPr marL="0" algn="l" defTabSz="457200" rtl="0" eaLnBrk="1" latinLnBrk="0" hangingPunct="1">
                        <a:defRPr sz="1800" b="1" kern="1200">
                          <a:solidFill>
                            <a:schemeClr val="lt1"/>
                          </a:solidFill>
                          <a:latin typeface="Garamond"/>
                        </a:defRPr>
                      </a:lvl1pPr>
                      <a:lvl2pPr marL="457200" algn="l" defTabSz="457200" rtl="0" eaLnBrk="1" latinLnBrk="0" hangingPunct="1">
                        <a:defRPr sz="1800" b="1" kern="1200">
                          <a:solidFill>
                            <a:schemeClr val="lt1"/>
                          </a:solidFill>
                          <a:latin typeface="Garamond"/>
                        </a:defRPr>
                      </a:lvl2pPr>
                      <a:lvl3pPr marL="914400" algn="l" defTabSz="457200" rtl="0" eaLnBrk="1" latinLnBrk="0" hangingPunct="1">
                        <a:defRPr sz="1800" b="1" kern="1200">
                          <a:solidFill>
                            <a:schemeClr val="lt1"/>
                          </a:solidFill>
                          <a:latin typeface="Garamond"/>
                        </a:defRPr>
                      </a:lvl3pPr>
                      <a:lvl4pPr marL="1371600" algn="l" defTabSz="457200" rtl="0" eaLnBrk="1" latinLnBrk="0" hangingPunct="1">
                        <a:defRPr sz="1800" b="1" kern="1200">
                          <a:solidFill>
                            <a:schemeClr val="lt1"/>
                          </a:solidFill>
                          <a:latin typeface="Garamond"/>
                        </a:defRPr>
                      </a:lvl4pPr>
                      <a:lvl5pPr marL="1828800" algn="l" defTabSz="457200" rtl="0" eaLnBrk="1" latinLnBrk="0" hangingPunct="1">
                        <a:defRPr sz="1800" b="1" kern="1200">
                          <a:solidFill>
                            <a:schemeClr val="lt1"/>
                          </a:solidFill>
                          <a:latin typeface="Garamond"/>
                        </a:defRPr>
                      </a:lvl5pPr>
                      <a:lvl6pPr marL="2286000" algn="l" defTabSz="457200" rtl="0" eaLnBrk="1" latinLnBrk="0" hangingPunct="1">
                        <a:defRPr sz="1800" b="1" kern="1200">
                          <a:solidFill>
                            <a:schemeClr val="lt1"/>
                          </a:solidFill>
                          <a:latin typeface="Garamond"/>
                        </a:defRPr>
                      </a:lvl6pPr>
                      <a:lvl7pPr marL="2743200" algn="l" defTabSz="457200" rtl="0" eaLnBrk="1" latinLnBrk="0" hangingPunct="1">
                        <a:defRPr sz="1800" b="1" kern="1200">
                          <a:solidFill>
                            <a:schemeClr val="lt1"/>
                          </a:solidFill>
                          <a:latin typeface="Garamond"/>
                        </a:defRPr>
                      </a:lvl7pPr>
                      <a:lvl8pPr marL="3200400" algn="l" defTabSz="457200" rtl="0" eaLnBrk="1" latinLnBrk="0" hangingPunct="1">
                        <a:defRPr sz="1800" b="1" kern="1200">
                          <a:solidFill>
                            <a:schemeClr val="lt1"/>
                          </a:solidFill>
                          <a:latin typeface="Garamond"/>
                        </a:defRPr>
                      </a:lvl8pPr>
                      <a:lvl9pPr marL="3657600" algn="l" defTabSz="457200" rtl="0" eaLnBrk="1" latinLnBrk="0" hangingPunct="1">
                        <a:defRPr sz="1800" b="1" kern="1200">
                          <a:solidFill>
                            <a:schemeClr val="lt1"/>
                          </a:solidFill>
                          <a:latin typeface="Garamond"/>
                        </a:defRPr>
                      </a:lvl9pPr>
                    </a:lstStyle>
                    <a:p>
                      <a:pPr algn="ctr"/>
                      <a:r>
                        <a:rPr lang="tr-TR" sz="1800" b="1" dirty="0" smtClean="0"/>
                        <a:t>2019</a:t>
                      </a:r>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8C3C"/>
                    </a:solidFill>
                  </a:tcPr>
                </a:tc>
              </a:tr>
              <a:tr h="566160">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r>
                        <a:rPr lang="tr-TR" sz="1800" dirty="0" smtClean="0"/>
                        <a:t>DAVACI     OLUNAN</a:t>
                      </a:r>
                      <a:endParaRPr lang="tr-TR" sz="1800" dirty="0"/>
                    </a:p>
                  </a:txBody>
                  <a:tcPr marL="68580" marR="68580" marT="60960" marB="609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r>
                        <a:rPr lang="tr-TR" sz="1800" dirty="0" smtClean="0"/>
                        <a:t>431</a:t>
                      </a:r>
                      <a:endParaRPr lang="tr-TR" sz="1800" dirty="0"/>
                    </a:p>
                  </a:txBody>
                  <a:tcPr marL="68580" marR="68580" marT="60960" marB="609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r>
                        <a:rPr lang="tr-TR" sz="1800" dirty="0" smtClean="0"/>
                        <a:t>322</a:t>
                      </a:r>
                      <a:endParaRPr lang="tr-TR" sz="1800" dirty="0"/>
                    </a:p>
                  </a:txBody>
                  <a:tcPr marL="68580" marR="68580" marT="60960" marB="609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r>
                        <a:rPr lang="tr-TR" sz="1800" dirty="0" smtClean="0"/>
                        <a:t>575</a:t>
                      </a:r>
                      <a:endParaRPr lang="tr-TR" sz="1800" dirty="0"/>
                    </a:p>
                  </a:txBody>
                  <a:tcPr marL="68580" marR="68580" marT="60960" marB="609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r>
                        <a:rPr lang="tr-TR" sz="1800" b="0" dirty="0" smtClean="0"/>
                        <a:t>293</a:t>
                      </a:r>
                      <a:endParaRPr lang="tr-TR" sz="1800" b="0" dirty="0"/>
                    </a:p>
                  </a:txBody>
                  <a:tcPr marL="68580" marR="68580" marT="60960" marB="6096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c>
                  <a:txBody>
                    <a:bodyPr/>
                    <a:lstStyle/>
                    <a:p>
                      <a:pPr algn="ctr"/>
                      <a:r>
                        <a:rPr lang="tr-TR" sz="1800" b="1" dirty="0" smtClean="0"/>
                        <a:t>65</a:t>
                      </a:r>
                      <a:endParaRPr lang="tr-TR" sz="1800" b="1" dirty="0"/>
                    </a:p>
                  </a:txBody>
                  <a:tcPr marL="68580" marR="68580" marT="60960" marB="609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r>
              <a:tr h="566160">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r>
                        <a:rPr lang="tr-TR" sz="1800" dirty="0" smtClean="0"/>
                        <a:t>DAVALI OLUNAN</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r>
                        <a:rPr lang="tr-TR" sz="1800" dirty="0" smtClean="0"/>
                        <a:t>324</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r>
                        <a:rPr lang="tr-TR" sz="1800" dirty="0" smtClean="0"/>
                        <a:t>383</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r>
                        <a:rPr lang="tr-TR" sz="1800" dirty="0" smtClean="0"/>
                        <a:t>581</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r>
                        <a:rPr lang="tr-TR" sz="1800" b="0" dirty="0" smtClean="0"/>
                        <a:t>353</a:t>
                      </a:r>
                      <a:endParaRPr lang="tr-TR" sz="1800" b="0" dirty="0"/>
                    </a:p>
                  </a:txBody>
                  <a:tcPr marL="68580" marR="68580" marT="60960" marB="6096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c>
                  <a:txBody>
                    <a:bodyPr/>
                    <a:lstStyle/>
                    <a:p>
                      <a:pPr algn="ctr"/>
                      <a:r>
                        <a:rPr lang="tr-TR" sz="1800" b="1" dirty="0" smtClean="0"/>
                        <a:t>81</a:t>
                      </a:r>
                      <a:endParaRPr lang="tr-TR" sz="1800" b="1"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r>
              <a:tr h="1253778">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r>
                        <a:rPr lang="tr-TR" sz="1800" dirty="0" smtClean="0"/>
                        <a:t>LEHİNE SONUÇLANAN DAVALAR</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endParaRPr lang="tr-TR" sz="1800" dirty="0" smtClean="0"/>
                    </a:p>
                    <a:p>
                      <a:pPr algn="ctr"/>
                      <a:r>
                        <a:rPr lang="tr-TR" sz="1800" dirty="0" smtClean="0"/>
                        <a:t>109</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endParaRPr lang="tr-TR" sz="1800" dirty="0" smtClean="0"/>
                    </a:p>
                    <a:p>
                      <a:pPr algn="ctr"/>
                      <a:r>
                        <a:rPr lang="tr-TR" sz="1800" dirty="0" smtClean="0"/>
                        <a:t>75</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endParaRPr lang="tr-TR" sz="1800" dirty="0" smtClean="0"/>
                    </a:p>
                    <a:p>
                      <a:pPr algn="ctr"/>
                      <a:r>
                        <a:rPr lang="tr-TR" sz="1800" dirty="0" smtClean="0"/>
                        <a:t>11</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endParaRPr lang="tr-TR" sz="1800" b="0" dirty="0" smtClean="0"/>
                    </a:p>
                    <a:p>
                      <a:pPr algn="ctr"/>
                      <a:r>
                        <a:rPr lang="tr-TR" sz="1800" b="0" dirty="0" smtClean="0"/>
                        <a:t>21</a:t>
                      </a:r>
                      <a:endParaRPr lang="tr-TR" sz="1800" b="0" dirty="0"/>
                    </a:p>
                  </a:txBody>
                  <a:tcPr marL="68580" marR="68580" marT="60960" marB="6096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c>
                  <a:txBody>
                    <a:bodyPr/>
                    <a:lstStyle/>
                    <a:p>
                      <a:pPr algn="ctr"/>
                      <a:endParaRPr lang="tr-TR" sz="1800" b="1" dirty="0" smtClean="0"/>
                    </a:p>
                    <a:p>
                      <a:pPr algn="ctr"/>
                      <a:r>
                        <a:rPr lang="tr-TR" sz="1800" b="1" dirty="0" smtClean="0"/>
                        <a:t>32</a:t>
                      </a:r>
                      <a:endParaRPr lang="tr-TR" sz="1800" b="1"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40000"/>
                      </a:srgbClr>
                    </a:solidFill>
                  </a:tcPr>
                </a:tc>
              </a:tr>
              <a:tr h="1253778">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r>
                        <a:rPr lang="tr-TR" sz="1800" dirty="0" smtClean="0"/>
                        <a:t>ALEYHİNE SONUÇLANAN DAVALAR</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endParaRPr lang="tr-TR" sz="1800" dirty="0" smtClean="0"/>
                    </a:p>
                    <a:p>
                      <a:pPr algn="ctr"/>
                      <a:r>
                        <a:rPr lang="tr-TR" sz="1800" dirty="0" smtClean="0"/>
                        <a:t>59</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endParaRPr lang="tr-TR" sz="1800" dirty="0" smtClean="0"/>
                    </a:p>
                    <a:p>
                      <a:pPr algn="ctr"/>
                      <a:r>
                        <a:rPr lang="tr-TR" sz="1800" dirty="0" smtClean="0"/>
                        <a:t>43</a:t>
                      </a:r>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endParaRPr lang="tr-TR" sz="1800" dirty="0" smtClean="0"/>
                    </a:p>
                    <a:p>
                      <a:pPr algn="ctr"/>
                      <a:r>
                        <a:rPr lang="tr-TR" sz="1800" dirty="0" smtClean="0"/>
                        <a:t>18</a:t>
                      </a:r>
                      <a:endParaRPr lang="tr-TR" sz="1800" dirty="0"/>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c>
                  <a:txBody>
                    <a:bodyPr/>
                    <a:lstStyle>
                      <a:lvl1pPr marL="0" algn="l" defTabSz="457200" rtl="0" eaLnBrk="1" latinLnBrk="0" hangingPunct="1">
                        <a:defRPr sz="1800" kern="1200">
                          <a:solidFill>
                            <a:schemeClr val="dk1"/>
                          </a:solidFill>
                          <a:latin typeface="Garamond"/>
                        </a:defRPr>
                      </a:lvl1pPr>
                      <a:lvl2pPr marL="457200" algn="l" defTabSz="457200" rtl="0" eaLnBrk="1" latinLnBrk="0" hangingPunct="1">
                        <a:defRPr sz="1800" kern="1200">
                          <a:solidFill>
                            <a:schemeClr val="dk1"/>
                          </a:solidFill>
                          <a:latin typeface="Garamond"/>
                        </a:defRPr>
                      </a:lvl2pPr>
                      <a:lvl3pPr marL="914400" algn="l" defTabSz="457200" rtl="0" eaLnBrk="1" latinLnBrk="0" hangingPunct="1">
                        <a:defRPr sz="1800" kern="1200">
                          <a:solidFill>
                            <a:schemeClr val="dk1"/>
                          </a:solidFill>
                          <a:latin typeface="Garamond"/>
                        </a:defRPr>
                      </a:lvl3pPr>
                      <a:lvl4pPr marL="1371600" algn="l" defTabSz="457200" rtl="0" eaLnBrk="1" latinLnBrk="0" hangingPunct="1">
                        <a:defRPr sz="1800" kern="1200">
                          <a:solidFill>
                            <a:schemeClr val="dk1"/>
                          </a:solidFill>
                          <a:latin typeface="Garamond"/>
                        </a:defRPr>
                      </a:lvl4pPr>
                      <a:lvl5pPr marL="1828800" algn="l" defTabSz="457200" rtl="0" eaLnBrk="1" latinLnBrk="0" hangingPunct="1">
                        <a:defRPr sz="1800" kern="1200">
                          <a:solidFill>
                            <a:schemeClr val="dk1"/>
                          </a:solidFill>
                          <a:latin typeface="Garamond"/>
                        </a:defRPr>
                      </a:lvl5pPr>
                      <a:lvl6pPr marL="2286000" algn="l" defTabSz="457200" rtl="0" eaLnBrk="1" latinLnBrk="0" hangingPunct="1">
                        <a:defRPr sz="1800" kern="1200">
                          <a:solidFill>
                            <a:schemeClr val="dk1"/>
                          </a:solidFill>
                          <a:latin typeface="Garamond"/>
                        </a:defRPr>
                      </a:lvl6pPr>
                      <a:lvl7pPr marL="2743200" algn="l" defTabSz="457200" rtl="0" eaLnBrk="1" latinLnBrk="0" hangingPunct="1">
                        <a:defRPr sz="1800" kern="1200">
                          <a:solidFill>
                            <a:schemeClr val="dk1"/>
                          </a:solidFill>
                          <a:latin typeface="Garamond"/>
                        </a:defRPr>
                      </a:lvl7pPr>
                      <a:lvl8pPr marL="3200400" algn="l" defTabSz="457200" rtl="0" eaLnBrk="1" latinLnBrk="0" hangingPunct="1">
                        <a:defRPr sz="1800" kern="1200">
                          <a:solidFill>
                            <a:schemeClr val="dk1"/>
                          </a:solidFill>
                          <a:latin typeface="Garamond"/>
                        </a:defRPr>
                      </a:lvl8pPr>
                      <a:lvl9pPr marL="3657600" algn="l" defTabSz="457200" rtl="0" eaLnBrk="1" latinLnBrk="0" hangingPunct="1">
                        <a:defRPr sz="1800" kern="1200">
                          <a:solidFill>
                            <a:schemeClr val="dk1"/>
                          </a:solidFill>
                          <a:latin typeface="Garamond"/>
                        </a:defRPr>
                      </a:lvl9pPr>
                    </a:lstStyle>
                    <a:p>
                      <a:pPr algn="ctr"/>
                      <a:endParaRPr lang="tr-TR" sz="1800" b="0" dirty="0" smtClean="0"/>
                    </a:p>
                    <a:p>
                      <a:pPr algn="ctr"/>
                      <a:r>
                        <a:rPr lang="tr-TR" sz="1800" b="0" dirty="0" smtClean="0"/>
                        <a:t>27</a:t>
                      </a:r>
                    </a:p>
                  </a:txBody>
                  <a:tcPr marL="68580" marR="68580" marT="60960" marB="6096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c>
                  <a:txBody>
                    <a:bodyPr/>
                    <a:lstStyle/>
                    <a:p>
                      <a:pPr algn="ctr"/>
                      <a:endParaRPr lang="tr-TR" sz="1800" b="1" dirty="0" smtClean="0"/>
                    </a:p>
                    <a:p>
                      <a:pPr algn="ctr"/>
                      <a:r>
                        <a:rPr lang="tr-TR" sz="1800" b="1" dirty="0" smtClean="0"/>
                        <a:t>13</a:t>
                      </a:r>
                    </a:p>
                  </a:txBody>
                  <a:tcPr marL="68580" marR="68580" marT="60960" marB="609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8C3C">
                        <a:tint val="20000"/>
                      </a:srgbClr>
                    </a:solidFill>
                  </a:tcPr>
                </a:tc>
              </a:tr>
            </a:tbl>
          </a:graphicData>
        </a:graphic>
      </p:graphicFrame>
      <p:sp>
        <p:nvSpPr>
          <p:cNvPr id="9" name="Yuvarlatılmış Dikdörtgen 8"/>
          <p:cNvSpPr/>
          <p:nvPr/>
        </p:nvSpPr>
        <p:spPr>
          <a:xfrm>
            <a:off x="2353490" y="934009"/>
            <a:ext cx="7313023" cy="665484"/>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20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rPr>
              <a:t>HAZİNE DAVALARI</a:t>
            </a:r>
          </a:p>
        </p:txBody>
      </p:sp>
    </p:spTree>
    <p:extLst>
      <p:ext uri="{BB962C8B-B14F-4D97-AF65-F5344CB8AC3E}">
        <p14:creationId xmlns:p14="http://schemas.microsoft.com/office/powerpoint/2010/main" val="4266599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7"/>
          <p:cNvSpPr>
            <a:spLocks noGrp="1"/>
          </p:cNvSpPr>
          <p:nvPr>
            <p:ph type="title"/>
          </p:nvPr>
        </p:nvSpPr>
        <p:spPr>
          <a:xfrm>
            <a:off x="1583140" y="982133"/>
            <a:ext cx="8939284" cy="1092328"/>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tr-TR" sz="3600" b="1" kern="0" dirty="0" smtClean="0">
                <a:solidFill>
                  <a:prstClr val="black">
                    <a:lumMod val="95000"/>
                    <a:lumOff val="5000"/>
                  </a:prstClr>
                </a:solidFill>
                <a:latin typeface="Garamond"/>
              </a:rPr>
              <a:t>KURUMLARA DEVREDİLEN DAVA DOSYASI SAYISI</a:t>
            </a:r>
            <a:r>
              <a:rPr kumimoji="0" lang="tr-TR" sz="36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rPr>
              <a:t> </a:t>
            </a:r>
          </a:p>
        </p:txBody>
      </p:sp>
      <p:graphicFrame>
        <p:nvGraphicFramePr>
          <p:cNvPr id="5" name="4 İçerik Yer Tutucusu"/>
          <p:cNvGraphicFramePr>
            <a:graphicFrameLocks noGrp="1"/>
          </p:cNvGraphicFramePr>
          <p:nvPr>
            <p:ph idx="1"/>
          </p:nvPr>
        </p:nvGraphicFramePr>
        <p:xfrm>
          <a:off x="609600" y="1600200"/>
          <a:ext cx="10972800" cy="3621024"/>
        </p:xfrm>
        <a:graphic>
          <a:graphicData uri="http://schemas.openxmlformats.org/drawingml/2006/table">
            <a:tbl>
              <a:tblPr firstRow="1" bandRow="1">
                <a:tableStyleId>{5C22544A-7EE6-4342-B048-85BDC9FD1C3A}</a:tableStyleId>
              </a:tblPr>
              <a:tblGrid>
                <a:gridCol w="5486400"/>
                <a:gridCol w="5486400"/>
              </a:tblGrid>
              <a:tr h="389127">
                <a:tc>
                  <a:txBody>
                    <a:bodyPr/>
                    <a:lstStyle/>
                    <a:p>
                      <a:pPr algn="ctr">
                        <a:lnSpc>
                          <a:spcPct val="115000"/>
                        </a:lnSpc>
                        <a:spcAft>
                          <a:spcPts val="0"/>
                        </a:spcAft>
                      </a:pPr>
                      <a:r>
                        <a:rPr lang="tr-TR" sz="1600" b="1" kern="1200" dirty="0">
                          <a:solidFill>
                            <a:srgbClr val="FFFFFF"/>
                          </a:solidFill>
                          <a:latin typeface="Times New Roman"/>
                          <a:ea typeface="Times New Roman"/>
                          <a:cs typeface="Times New Roman"/>
                        </a:rPr>
                        <a:t>KURUM ADI</a:t>
                      </a:r>
                      <a:endParaRPr lang="tr-TR" sz="1100" dirty="0">
                        <a:latin typeface="Calibri"/>
                        <a:ea typeface="Calibri"/>
                        <a:cs typeface="Times New Roman"/>
                      </a:endParaRPr>
                    </a:p>
                  </a:txBody>
                  <a:tcPr marL="78377" marR="78377" marT="60960" marB="60960" anchor="ctr"/>
                </a:tc>
                <a:tc>
                  <a:txBody>
                    <a:bodyPr/>
                    <a:lstStyle/>
                    <a:p>
                      <a:pPr algn="ctr">
                        <a:lnSpc>
                          <a:spcPct val="115000"/>
                        </a:lnSpc>
                        <a:spcAft>
                          <a:spcPts val="0"/>
                        </a:spcAft>
                      </a:pPr>
                      <a:r>
                        <a:rPr lang="tr-TR" sz="1600" b="1" kern="1200">
                          <a:solidFill>
                            <a:srgbClr val="FFFFFF"/>
                          </a:solidFill>
                          <a:latin typeface="Times New Roman"/>
                          <a:ea typeface="Times New Roman"/>
                          <a:cs typeface="Times New Roman"/>
                        </a:rPr>
                        <a:t>SAYISI</a:t>
                      </a:r>
                      <a:endParaRPr lang="tr-TR" sz="1100">
                        <a:latin typeface="Calibri"/>
                        <a:ea typeface="Calibri"/>
                        <a:cs typeface="Times New Roman"/>
                      </a:endParaRPr>
                    </a:p>
                  </a:txBody>
                  <a:tcPr marL="78377" marR="78377" marT="60960" marB="60960" anchor="ctr"/>
                </a:tc>
              </a:tr>
              <a:tr h="389127">
                <a:tc>
                  <a:txBody>
                    <a:bodyPr/>
                    <a:lstStyle/>
                    <a:p>
                      <a:pPr>
                        <a:lnSpc>
                          <a:spcPct val="115000"/>
                        </a:lnSpc>
                        <a:spcAft>
                          <a:spcPts val="0"/>
                        </a:spcAft>
                      </a:pPr>
                      <a:r>
                        <a:rPr lang="tr-TR" sz="1600" kern="1200">
                          <a:solidFill>
                            <a:srgbClr val="000000"/>
                          </a:solidFill>
                          <a:latin typeface="Times New Roman TUR"/>
                          <a:ea typeface="Times New Roman"/>
                          <a:cs typeface="Times New Roman"/>
                        </a:rPr>
                        <a:t>JANDARMA BÖLGE KOMUTANLIĞI</a:t>
                      </a:r>
                      <a:endParaRPr lang="tr-TR" sz="1100">
                        <a:latin typeface="Calibri"/>
                        <a:ea typeface="Calibri"/>
                        <a:cs typeface="Times New Roman"/>
                      </a:endParaRPr>
                    </a:p>
                  </a:txBody>
                  <a:tcPr marL="78377" marR="78377" marT="60960" marB="60960" anchor="ctr"/>
                </a:tc>
                <a:tc>
                  <a:txBody>
                    <a:bodyPr/>
                    <a:lstStyle/>
                    <a:p>
                      <a:pPr algn="ctr">
                        <a:lnSpc>
                          <a:spcPct val="115000"/>
                        </a:lnSpc>
                        <a:spcAft>
                          <a:spcPts val="0"/>
                        </a:spcAft>
                      </a:pPr>
                      <a:r>
                        <a:rPr lang="tr-TR" sz="1600" kern="1200">
                          <a:solidFill>
                            <a:srgbClr val="000000"/>
                          </a:solidFill>
                          <a:latin typeface="Calibri"/>
                          <a:ea typeface="Times New Roman"/>
                          <a:cs typeface="Arial"/>
                        </a:rPr>
                        <a:t>40</a:t>
                      </a:r>
                      <a:endParaRPr lang="tr-TR" sz="1100">
                        <a:latin typeface="Calibri"/>
                        <a:ea typeface="Calibri"/>
                        <a:cs typeface="Times New Roman"/>
                      </a:endParaRPr>
                    </a:p>
                  </a:txBody>
                  <a:tcPr marL="78377" marR="78377" marT="60960" marB="60960" anchor="ctr"/>
                </a:tc>
              </a:tr>
              <a:tr h="389127">
                <a:tc>
                  <a:txBody>
                    <a:bodyPr/>
                    <a:lstStyle/>
                    <a:p>
                      <a:pPr>
                        <a:lnSpc>
                          <a:spcPct val="115000"/>
                        </a:lnSpc>
                        <a:spcAft>
                          <a:spcPts val="0"/>
                        </a:spcAft>
                      </a:pPr>
                      <a:r>
                        <a:rPr lang="tr-TR" sz="1600" kern="1200">
                          <a:solidFill>
                            <a:srgbClr val="000000"/>
                          </a:solidFill>
                          <a:latin typeface="Times New Roman TUR"/>
                          <a:ea typeface="Times New Roman"/>
                          <a:cs typeface="Times New Roman"/>
                        </a:rPr>
                        <a:t>DSİ. 9. BÖLGE MÜDÜRLÜĞÜ</a:t>
                      </a:r>
                      <a:endParaRPr lang="tr-TR" sz="1100">
                        <a:latin typeface="Calibri"/>
                        <a:ea typeface="Calibri"/>
                        <a:cs typeface="Times New Roman"/>
                      </a:endParaRPr>
                    </a:p>
                  </a:txBody>
                  <a:tcPr marL="78377" marR="78377" marT="60960" marB="60960" anchor="ctr"/>
                </a:tc>
                <a:tc>
                  <a:txBody>
                    <a:bodyPr/>
                    <a:lstStyle/>
                    <a:p>
                      <a:pPr algn="ctr">
                        <a:lnSpc>
                          <a:spcPct val="115000"/>
                        </a:lnSpc>
                        <a:spcAft>
                          <a:spcPts val="0"/>
                        </a:spcAft>
                      </a:pPr>
                      <a:r>
                        <a:rPr lang="tr-TR" sz="1600" kern="1200">
                          <a:solidFill>
                            <a:srgbClr val="000000"/>
                          </a:solidFill>
                          <a:latin typeface="Calibri"/>
                          <a:ea typeface="Times New Roman"/>
                          <a:cs typeface="Arial"/>
                        </a:rPr>
                        <a:t>255</a:t>
                      </a:r>
                      <a:endParaRPr lang="tr-TR" sz="1100">
                        <a:latin typeface="Calibri"/>
                        <a:ea typeface="Calibri"/>
                        <a:cs typeface="Times New Roman"/>
                      </a:endParaRPr>
                    </a:p>
                  </a:txBody>
                  <a:tcPr marL="78377" marR="78377" marT="60960" marB="60960" anchor="ctr"/>
                </a:tc>
              </a:tr>
              <a:tr h="389127">
                <a:tc>
                  <a:txBody>
                    <a:bodyPr/>
                    <a:lstStyle/>
                    <a:p>
                      <a:pPr>
                        <a:lnSpc>
                          <a:spcPct val="115000"/>
                        </a:lnSpc>
                        <a:spcAft>
                          <a:spcPts val="0"/>
                        </a:spcAft>
                      </a:pPr>
                      <a:r>
                        <a:rPr lang="tr-TR" sz="1600" kern="1200">
                          <a:solidFill>
                            <a:srgbClr val="000000"/>
                          </a:solidFill>
                          <a:latin typeface="Times New Roman TUR"/>
                          <a:ea typeface="Times New Roman"/>
                          <a:cs typeface="Times New Roman"/>
                        </a:rPr>
                        <a:t>İL SAĞLIK MÜDÜRLÜĞÜ</a:t>
                      </a:r>
                      <a:endParaRPr lang="tr-TR" sz="1100">
                        <a:latin typeface="Calibri"/>
                        <a:ea typeface="Calibri"/>
                        <a:cs typeface="Times New Roman"/>
                      </a:endParaRPr>
                    </a:p>
                  </a:txBody>
                  <a:tcPr marL="78377" marR="78377" marT="60960" marB="60960" anchor="ctr"/>
                </a:tc>
                <a:tc>
                  <a:txBody>
                    <a:bodyPr/>
                    <a:lstStyle/>
                    <a:p>
                      <a:pPr algn="ctr">
                        <a:lnSpc>
                          <a:spcPct val="115000"/>
                        </a:lnSpc>
                        <a:spcAft>
                          <a:spcPts val="0"/>
                        </a:spcAft>
                      </a:pPr>
                      <a:r>
                        <a:rPr lang="tr-TR" sz="1600" kern="1200">
                          <a:solidFill>
                            <a:srgbClr val="000000"/>
                          </a:solidFill>
                          <a:latin typeface="Calibri"/>
                          <a:ea typeface="Times New Roman"/>
                          <a:cs typeface="Arial"/>
                        </a:rPr>
                        <a:t>81</a:t>
                      </a:r>
                      <a:endParaRPr lang="tr-TR" sz="1100">
                        <a:latin typeface="Calibri"/>
                        <a:ea typeface="Calibri"/>
                        <a:cs typeface="Times New Roman"/>
                      </a:endParaRPr>
                    </a:p>
                  </a:txBody>
                  <a:tcPr marL="78377" marR="78377" marT="60960" marB="60960" anchor="ctr"/>
                </a:tc>
              </a:tr>
              <a:tr h="389127">
                <a:tc>
                  <a:txBody>
                    <a:bodyPr/>
                    <a:lstStyle/>
                    <a:p>
                      <a:pPr>
                        <a:lnSpc>
                          <a:spcPct val="115000"/>
                        </a:lnSpc>
                        <a:spcAft>
                          <a:spcPts val="0"/>
                        </a:spcAft>
                      </a:pPr>
                      <a:r>
                        <a:rPr lang="tr-TR" sz="1600" kern="1200">
                          <a:solidFill>
                            <a:srgbClr val="000000"/>
                          </a:solidFill>
                          <a:latin typeface="Times New Roman TUR"/>
                          <a:ea typeface="Times New Roman"/>
                          <a:cs typeface="Times New Roman"/>
                        </a:rPr>
                        <a:t>ÇEVRE VE ŞEHİRCİLİK BAKANLIĞI </a:t>
                      </a:r>
                      <a:endParaRPr lang="tr-TR" sz="1100">
                        <a:latin typeface="Calibri"/>
                        <a:ea typeface="Calibri"/>
                        <a:cs typeface="Times New Roman"/>
                      </a:endParaRPr>
                    </a:p>
                  </a:txBody>
                  <a:tcPr marL="78377" marR="78377" marT="60960" marB="60960" anchor="ctr"/>
                </a:tc>
                <a:tc>
                  <a:txBody>
                    <a:bodyPr/>
                    <a:lstStyle/>
                    <a:p>
                      <a:pPr algn="ctr">
                        <a:lnSpc>
                          <a:spcPct val="115000"/>
                        </a:lnSpc>
                        <a:spcAft>
                          <a:spcPts val="0"/>
                        </a:spcAft>
                      </a:pPr>
                      <a:r>
                        <a:rPr lang="tr-TR" sz="1600" kern="1200">
                          <a:solidFill>
                            <a:srgbClr val="000000"/>
                          </a:solidFill>
                          <a:latin typeface="Calibri"/>
                          <a:ea typeface="Times New Roman"/>
                          <a:cs typeface="Arial"/>
                        </a:rPr>
                        <a:t>13</a:t>
                      </a:r>
                      <a:endParaRPr lang="tr-TR" sz="1100">
                        <a:latin typeface="Calibri"/>
                        <a:ea typeface="Calibri"/>
                        <a:cs typeface="Times New Roman"/>
                      </a:endParaRPr>
                    </a:p>
                  </a:txBody>
                  <a:tcPr marL="78377" marR="78377" marT="60960" marB="60960" anchor="ctr"/>
                </a:tc>
              </a:tr>
              <a:tr h="389127">
                <a:tc>
                  <a:txBody>
                    <a:bodyPr/>
                    <a:lstStyle/>
                    <a:p>
                      <a:pPr>
                        <a:lnSpc>
                          <a:spcPct val="115000"/>
                        </a:lnSpc>
                        <a:spcAft>
                          <a:spcPts val="0"/>
                        </a:spcAft>
                      </a:pPr>
                      <a:r>
                        <a:rPr lang="tr-TR" sz="1600" kern="1200">
                          <a:solidFill>
                            <a:srgbClr val="000000"/>
                          </a:solidFill>
                          <a:latin typeface="Times New Roman TUR"/>
                          <a:ea typeface="Times New Roman"/>
                          <a:cs typeface="Times New Roman"/>
                        </a:rPr>
                        <a:t>MİLLİ EĞİTİM MÜDÜRLÜĞÜ</a:t>
                      </a:r>
                      <a:endParaRPr lang="tr-TR" sz="1100">
                        <a:latin typeface="Calibri"/>
                        <a:ea typeface="Calibri"/>
                        <a:cs typeface="Times New Roman"/>
                      </a:endParaRPr>
                    </a:p>
                  </a:txBody>
                  <a:tcPr marL="78377" marR="78377" marT="60960" marB="60960" anchor="ctr"/>
                </a:tc>
                <a:tc>
                  <a:txBody>
                    <a:bodyPr/>
                    <a:lstStyle/>
                    <a:p>
                      <a:pPr algn="ctr">
                        <a:lnSpc>
                          <a:spcPct val="115000"/>
                        </a:lnSpc>
                        <a:spcAft>
                          <a:spcPts val="0"/>
                        </a:spcAft>
                      </a:pPr>
                      <a:r>
                        <a:rPr lang="tr-TR" sz="1600" kern="1200">
                          <a:solidFill>
                            <a:srgbClr val="000000"/>
                          </a:solidFill>
                          <a:latin typeface="Calibri"/>
                          <a:ea typeface="Times New Roman"/>
                          <a:cs typeface="Arial"/>
                        </a:rPr>
                        <a:t>38</a:t>
                      </a:r>
                      <a:endParaRPr lang="tr-TR" sz="1100">
                        <a:latin typeface="Calibri"/>
                        <a:ea typeface="Calibri"/>
                        <a:cs typeface="Times New Roman"/>
                      </a:endParaRPr>
                    </a:p>
                  </a:txBody>
                  <a:tcPr marL="78377" marR="78377" marT="60960" marB="60960" anchor="ctr"/>
                </a:tc>
              </a:tr>
              <a:tr h="389127">
                <a:tc>
                  <a:txBody>
                    <a:bodyPr/>
                    <a:lstStyle/>
                    <a:p>
                      <a:pPr>
                        <a:lnSpc>
                          <a:spcPct val="115000"/>
                        </a:lnSpc>
                        <a:spcAft>
                          <a:spcPts val="0"/>
                        </a:spcAft>
                      </a:pPr>
                      <a:r>
                        <a:rPr lang="tr-TR" sz="1600" kern="1200">
                          <a:solidFill>
                            <a:srgbClr val="000000"/>
                          </a:solidFill>
                          <a:latin typeface="Times New Roman TUR"/>
                          <a:ea typeface="Times New Roman"/>
                          <a:cs typeface="Times New Roman"/>
                        </a:rPr>
                        <a:t>AİLE VE SOSYAL POLİTİKALAR BAKANLIĞI</a:t>
                      </a:r>
                      <a:endParaRPr lang="tr-TR" sz="1100">
                        <a:latin typeface="Calibri"/>
                        <a:ea typeface="Calibri"/>
                        <a:cs typeface="Times New Roman"/>
                      </a:endParaRPr>
                    </a:p>
                  </a:txBody>
                  <a:tcPr marL="78377" marR="78377" marT="60960" marB="60960" anchor="ctr"/>
                </a:tc>
                <a:tc>
                  <a:txBody>
                    <a:bodyPr/>
                    <a:lstStyle/>
                    <a:p>
                      <a:pPr algn="ctr">
                        <a:lnSpc>
                          <a:spcPct val="115000"/>
                        </a:lnSpc>
                        <a:spcAft>
                          <a:spcPts val="0"/>
                        </a:spcAft>
                      </a:pPr>
                      <a:r>
                        <a:rPr lang="tr-TR" sz="1600" kern="1200">
                          <a:solidFill>
                            <a:srgbClr val="000000"/>
                          </a:solidFill>
                          <a:latin typeface="Calibri"/>
                          <a:ea typeface="Times New Roman"/>
                          <a:cs typeface="Arial"/>
                        </a:rPr>
                        <a:t>48</a:t>
                      </a:r>
                      <a:endParaRPr lang="tr-TR" sz="1100">
                        <a:latin typeface="Calibri"/>
                        <a:ea typeface="Calibri"/>
                        <a:cs typeface="Times New Roman"/>
                      </a:endParaRPr>
                    </a:p>
                  </a:txBody>
                  <a:tcPr marL="78377" marR="78377" marT="60960" marB="60960" anchor="ctr"/>
                </a:tc>
              </a:tr>
              <a:tr h="389127">
                <a:tc>
                  <a:txBody>
                    <a:bodyPr/>
                    <a:lstStyle/>
                    <a:p>
                      <a:pPr>
                        <a:lnSpc>
                          <a:spcPct val="115000"/>
                        </a:lnSpc>
                        <a:spcAft>
                          <a:spcPts val="0"/>
                        </a:spcAft>
                      </a:pPr>
                      <a:r>
                        <a:rPr lang="tr-TR" sz="1600" kern="1200">
                          <a:solidFill>
                            <a:srgbClr val="000000"/>
                          </a:solidFill>
                          <a:latin typeface="Times New Roman TUR"/>
                          <a:ea typeface="Times New Roman"/>
                          <a:cs typeface="Times New Roman"/>
                        </a:rPr>
                        <a:t>GIDA TARIM VE HAYVANCILIK BAKANLIĞI </a:t>
                      </a:r>
                      <a:endParaRPr lang="tr-TR" sz="1100">
                        <a:latin typeface="Calibri"/>
                        <a:ea typeface="Calibri"/>
                        <a:cs typeface="Times New Roman"/>
                      </a:endParaRPr>
                    </a:p>
                  </a:txBody>
                  <a:tcPr marL="78377" marR="78377" marT="60960" marB="60960" anchor="ctr"/>
                </a:tc>
                <a:tc>
                  <a:txBody>
                    <a:bodyPr/>
                    <a:lstStyle/>
                    <a:p>
                      <a:pPr algn="ctr">
                        <a:lnSpc>
                          <a:spcPct val="115000"/>
                        </a:lnSpc>
                        <a:spcAft>
                          <a:spcPts val="0"/>
                        </a:spcAft>
                      </a:pPr>
                      <a:r>
                        <a:rPr lang="tr-TR" sz="1600" kern="1200" dirty="0">
                          <a:solidFill>
                            <a:srgbClr val="000000"/>
                          </a:solidFill>
                          <a:latin typeface="Calibri"/>
                          <a:ea typeface="Times New Roman"/>
                          <a:cs typeface="Arial"/>
                        </a:rPr>
                        <a:t>8</a:t>
                      </a:r>
                      <a:endParaRPr lang="tr-TR" sz="1100" dirty="0">
                        <a:latin typeface="Calibri"/>
                        <a:ea typeface="Calibri"/>
                        <a:cs typeface="Times New Roman"/>
                      </a:endParaRPr>
                    </a:p>
                  </a:txBody>
                  <a:tcPr marL="78377" marR="78377" marT="60960" marB="60960" anchor="ctr"/>
                </a:tc>
              </a:tr>
              <a:tr h="389127">
                <a:tc>
                  <a:txBody>
                    <a:bodyPr/>
                    <a:lstStyle/>
                    <a:p>
                      <a:pPr>
                        <a:lnSpc>
                          <a:spcPct val="115000"/>
                        </a:lnSpc>
                        <a:spcAft>
                          <a:spcPts val="0"/>
                        </a:spcAft>
                      </a:pPr>
                      <a:r>
                        <a:rPr lang="tr-TR" sz="1600" b="1" kern="1200">
                          <a:solidFill>
                            <a:srgbClr val="000000"/>
                          </a:solidFill>
                          <a:latin typeface="Calibri"/>
                          <a:ea typeface="Times New Roman"/>
                          <a:cs typeface="Arial"/>
                        </a:rPr>
                        <a:t>TOPLAM </a:t>
                      </a:r>
                      <a:endParaRPr lang="tr-TR" sz="1100">
                        <a:latin typeface="Calibri"/>
                        <a:ea typeface="Calibri"/>
                        <a:cs typeface="Times New Roman"/>
                      </a:endParaRPr>
                    </a:p>
                  </a:txBody>
                  <a:tcPr marL="78377" marR="78377" marT="60960" marB="60960" anchor="ctr"/>
                </a:tc>
                <a:tc>
                  <a:txBody>
                    <a:bodyPr/>
                    <a:lstStyle/>
                    <a:p>
                      <a:pPr algn="ctr">
                        <a:lnSpc>
                          <a:spcPct val="115000"/>
                        </a:lnSpc>
                        <a:spcAft>
                          <a:spcPts val="0"/>
                        </a:spcAft>
                      </a:pPr>
                      <a:r>
                        <a:rPr lang="tr-TR" sz="1600" b="1" kern="1200" dirty="0">
                          <a:solidFill>
                            <a:srgbClr val="000000"/>
                          </a:solidFill>
                          <a:latin typeface="Calibri"/>
                          <a:ea typeface="Times New Roman"/>
                          <a:cs typeface="Arial"/>
                        </a:rPr>
                        <a:t>443</a:t>
                      </a:r>
                      <a:endParaRPr lang="tr-TR" sz="1100" dirty="0">
                        <a:latin typeface="Calibri"/>
                        <a:ea typeface="Calibri"/>
                        <a:cs typeface="Times New Roman"/>
                      </a:endParaRPr>
                    </a:p>
                  </a:txBody>
                  <a:tcPr marL="78377" marR="78377" marT="60960" marB="60960" anchor="ctr"/>
                </a:tc>
              </a:tr>
            </a:tbl>
          </a:graphicData>
        </a:graphic>
      </p:graphicFrame>
      <p:pic>
        <p:nvPicPr>
          <p:cNvPr id="6" name="10 Resim" descr="C:\Users\admin\Desktop\Documents\tunceli kitapçık\tunceli sunum\Yeni klasör (4)\valiligi.png"/>
          <p:cNvPicPr/>
          <p:nvPr/>
        </p:nvPicPr>
        <p:blipFill>
          <a:blip r:embed="rId2" cstate="print"/>
          <a:srcRect/>
          <a:stretch>
            <a:fillRect/>
          </a:stretch>
        </p:blipFill>
        <p:spPr bwMode="auto">
          <a:xfrm>
            <a:off x="676720" y="565113"/>
            <a:ext cx="879153" cy="787593"/>
          </a:xfrm>
          <a:prstGeom prst="rect">
            <a:avLst/>
          </a:prstGeom>
          <a:ln>
            <a:noFill/>
          </a:ln>
          <a:effectLst>
            <a:outerShdw blurRad="292100" dist="139700" dir="2700000" algn="tl" rotWithShape="0">
              <a:srgbClr val="333333">
                <a:alpha val="65000"/>
              </a:srgbClr>
            </a:outerShdw>
          </a:effectLst>
        </p:spPr>
      </p:pic>
      <p:pic>
        <p:nvPicPr>
          <p:cNvPr id="7"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694675" y="628070"/>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1455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3743535489"/>
              </p:ext>
            </p:extLst>
          </p:nvPr>
        </p:nvGraphicFramePr>
        <p:xfrm>
          <a:off x="689726" y="670028"/>
          <a:ext cx="10863622" cy="5758431"/>
        </p:xfrm>
        <a:graphic>
          <a:graphicData uri="http://schemas.openxmlformats.org/drawingml/2006/table">
            <a:tbl>
              <a:tblPr firstRow="1" bandRow="1">
                <a:tableStyleId>{5C22544A-7EE6-4342-B048-85BDC9FD1C3A}</a:tableStyleId>
              </a:tblPr>
              <a:tblGrid>
                <a:gridCol w="1551946"/>
                <a:gridCol w="1551946"/>
                <a:gridCol w="1551946"/>
                <a:gridCol w="1551946"/>
                <a:gridCol w="1551946"/>
                <a:gridCol w="1551946"/>
                <a:gridCol w="1551946"/>
              </a:tblGrid>
              <a:tr h="205702">
                <a:tc gridSpan="7">
                  <a:txBody>
                    <a:bodyPr/>
                    <a:lstStyle/>
                    <a:p>
                      <a:pPr algn="ctr" fontAlgn="b">
                        <a:lnSpc>
                          <a:spcPct val="115000"/>
                        </a:lnSpc>
                        <a:spcAft>
                          <a:spcPts val="0"/>
                        </a:spcAft>
                      </a:pPr>
                      <a:r>
                        <a:rPr lang="tr-TR" sz="1200" b="1" i="1" kern="1200" dirty="0">
                          <a:solidFill>
                            <a:srgbClr val="151ADB"/>
                          </a:solidFill>
                          <a:latin typeface="Trebuchet MS"/>
                          <a:ea typeface="Times New Roman"/>
                          <a:cs typeface="Arial"/>
                        </a:rPr>
                        <a:t>HAZİNENİN TARAF OLDUĞU DERDEST VE KESİNLEŞEN DAVALARI GÖSTERİR TABLO</a:t>
                      </a:r>
                      <a:endParaRPr lang="tr-TR" sz="900" dirty="0">
                        <a:latin typeface="Calibri"/>
                        <a:ea typeface="Calibri"/>
                        <a:cs typeface="Times New Roman"/>
                      </a:endParaRPr>
                    </a:p>
                  </a:txBody>
                  <a:tcPr marL="3456" marR="3456" marT="6418"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6194">
                <a:tc rowSpan="2">
                  <a:txBody>
                    <a:bodyPr/>
                    <a:lstStyle/>
                    <a:p>
                      <a:pPr algn="ctr" fontAlgn="ctr">
                        <a:lnSpc>
                          <a:spcPct val="115000"/>
                        </a:lnSpc>
                        <a:spcAft>
                          <a:spcPts val="0"/>
                        </a:spcAft>
                      </a:pPr>
                      <a:r>
                        <a:rPr lang="tr-TR" sz="1000" b="1" i="1" kern="1200" dirty="0">
                          <a:solidFill>
                            <a:srgbClr val="000000"/>
                          </a:solidFill>
                          <a:latin typeface="Times New Roman"/>
                          <a:ea typeface="Times New Roman"/>
                          <a:cs typeface="Times New Roman"/>
                        </a:rPr>
                        <a:t>DAVA NEV'İ</a:t>
                      </a:r>
                      <a:endParaRPr lang="tr-TR" sz="1000" dirty="0">
                        <a:latin typeface="Calibri"/>
                        <a:ea typeface="Calibri"/>
                        <a:cs typeface="Times New Roman"/>
                      </a:endParaRPr>
                    </a:p>
                  </a:txBody>
                  <a:tcPr marL="3456" marR="3456" marT="6418" marB="0" anchor="ctr"/>
                </a:tc>
                <a:tc>
                  <a:txBody>
                    <a:bodyPr/>
                    <a:lstStyle/>
                    <a:p>
                      <a:pPr algn="ctr" fontAlgn="ctr">
                        <a:lnSpc>
                          <a:spcPct val="115000"/>
                        </a:lnSpc>
                        <a:spcAft>
                          <a:spcPts val="0"/>
                        </a:spcAft>
                      </a:pPr>
                      <a:r>
                        <a:rPr lang="tr-TR" sz="1000" i="1" kern="1200" dirty="0">
                          <a:solidFill>
                            <a:srgbClr val="000000"/>
                          </a:solidFill>
                          <a:latin typeface="Times New Roman"/>
                          <a:ea typeface="Times New Roman"/>
                          <a:cs typeface="Times New Roman"/>
                        </a:rPr>
                        <a:t>ÖNCEKİ AYDAN DEVREDEN</a:t>
                      </a:r>
                      <a:endParaRPr lang="tr-TR" sz="1000" dirty="0">
                        <a:latin typeface="Calibri"/>
                        <a:ea typeface="Calibri"/>
                        <a:cs typeface="Times New Roman"/>
                      </a:endParaRPr>
                    </a:p>
                  </a:txBody>
                  <a:tcPr marL="3456" marR="3456" marT="6418" marB="0" anchor="ctr"/>
                </a:tc>
                <a:tc gridSpan="3">
                  <a:txBody>
                    <a:bodyPr/>
                    <a:lstStyle/>
                    <a:p>
                      <a:pPr algn="ctr" fontAlgn="ctr">
                        <a:lnSpc>
                          <a:spcPct val="115000"/>
                        </a:lnSpc>
                        <a:spcAft>
                          <a:spcPts val="0"/>
                        </a:spcAft>
                      </a:pPr>
                      <a:r>
                        <a:rPr lang="tr-TR" sz="1000" i="1" kern="1200">
                          <a:solidFill>
                            <a:srgbClr val="000000"/>
                          </a:solidFill>
                          <a:latin typeface="Times New Roman"/>
                          <a:ea typeface="Times New Roman"/>
                          <a:cs typeface="Times New Roman"/>
                        </a:rPr>
                        <a:t>AY İÇİ      KESİNLEŞEN</a:t>
                      </a:r>
                      <a:endParaRPr lang="tr-TR" sz="1000">
                        <a:latin typeface="Calibri"/>
                        <a:ea typeface="Calibri"/>
                        <a:cs typeface="Times New Roman"/>
                      </a:endParaRPr>
                    </a:p>
                  </a:txBody>
                  <a:tcPr marL="3456" marR="3456" marT="6418" marB="0" anchor="ctr"/>
                </a:tc>
                <a:tc hMerge="1">
                  <a:txBody>
                    <a:bodyPr/>
                    <a:lstStyle/>
                    <a:p>
                      <a:endParaRPr lang="tr-TR"/>
                    </a:p>
                  </a:txBody>
                  <a:tcPr/>
                </a:tc>
                <a:tc hMerge="1">
                  <a:txBody>
                    <a:bodyPr/>
                    <a:lstStyle/>
                    <a:p>
                      <a:endParaRPr lang="tr-TR"/>
                    </a:p>
                  </a:txBody>
                  <a:tcPr/>
                </a:tc>
                <a:tc>
                  <a:txBody>
                    <a:bodyPr/>
                    <a:lstStyle/>
                    <a:p>
                      <a:pPr algn="ctr" fontAlgn="ctr">
                        <a:lnSpc>
                          <a:spcPct val="115000"/>
                        </a:lnSpc>
                        <a:spcAft>
                          <a:spcPts val="0"/>
                        </a:spcAft>
                      </a:pPr>
                      <a:r>
                        <a:rPr lang="tr-TR" sz="1000" i="1" kern="1200">
                          <a:solidFill>
                            <a:srgbClr val="000000"/>
                          </a:solidFill>
                          <a:latin typeface="Times New Roman"/>
                          <a:ea typeface="Times New Roman"/>
                          <a:cs typeface="Times New Roman"/>
                        </a:rPr>
                        <a:t>ERTESİ AYA DEVREDEN </a:t>
                      </a:r>
                      <a:endParaRPr lang="tr-TR" sz="1000">
                        <a:latin typeface="Calibri"/>
                        <a:ea typeface="Calibri"/>
                        <a:cs typeface="Times New Roman"/>
                      </a:endParaRPr>
                    </a:p>
                  </a:txBody>
                  <a:tcPr marL="3456" marR="3456" marT="6418" marB="0" anchor="ctr"/>
                </a:tc>
                <a:tc>
                  <a:txBody>
                    <a:bodyPr/>
                    <a:lstStyle/>
                    <a:p>
                      <a:pPr algn="ctr" fontAlgn="ctr">
                        <a:lnSpc>
                          <a:spcPct val="115000"/>
                        </a:lnSpc>
                        <a:spcAft>
                          <a:spcPts val="0"/>
                        </a:spcAft>
                      </a:pPr>
                      <a:r>
                        <a:rPr lang="tr-TR" sz="1000" i="1" kern="1200">
                          <a:solidFill>
                            <a:srgbClr val="000000"/>
                          </a:solidFill>
                          <a:latin typeface="Times New Roman"/>
                          <a:ea typeface="Times New Roman"/>
                          <a:cs typeface="Times New Roman"/>
                        </a:rPr>
                        <a:t>AY İÇİ TEMYİZ EDİLEN</a:t>
                      </a:r>
                      <a:endParaRPr lang="tr-TR" sz="1000">
                        <a:latin typeface="Calibri"/>
                        <a:ea typeface="Calibri"/>
                        <a:cs typeface="Times New Roman"/>
                      </a:endParaRPr>
                    </a:p>
                  </a:txBody>
                  <a:tcPr marL="3456" marR="3456" marT="6418" marB="0" anchor="ctr"/>
                </a:tc>
              </a:tr>
              <a:tr h="205702">
                <a:tc vMerge="1">
                  <a:txBody>
                    <a:bodyPr/>
                    <a:lstStyle/>
                    <a:p>
                      <a:endParaRPr lang="tr-TR"/>
                    </a:p>
                  </a:txBody>
                  <a:tcPr/>
                </a:tc>
                <a:tc>
                  <a:txBody>
                    <a:bodyPr/>
                    <a:lstStyle/>
                    <a:p>
                      <a:pPr algn="ctr" fontAlgn="ctr">
                        <a:lnSpc>
                          <a:spcPct val="115000"/>
                        </a:lnSpc>
                        <a:spcAft>
                          <a:spcPts val="0"/>
                        </a:spcAft>
                      </a:pPr>
                      <a:r>
                        <a:rPr lang="tr-TR" sz="1000" i="1" kern="1200" dirty="0">
                          <a:solidFill>
                            <a:srgbClr val="000000"/>
                          </a:solidFill>
                          <a:latin typeface="Times New Roman"/>
                          <a:ea typeface="Times New Roman"/>
                          <a:cs typeface="Times New Roman"/>
                        </a:rPr>
                        <a:t>DERDEST DAVA ADEDİ</a:t>
                      </a:r>
                      <a:endParaRPr lang="tr-TR" sz="1000" dirty="0">
                        <a:latin typeface="Calibri"/>
                        <a:ea typeface="Calibri"/>
                        <a:cs typeface="Times New Roman"/>
                      </a:endParaRPr>
                    </a:p>
                  </a:txBody>
                  <a:tcPr marL="3456" marR="3456" marT="6418" marB="0" anchor="ctr"/>
                </a:tc>
                <a:tc>
                  <a:txBody>
                    <a:bodyPr/>
                    <a:lstStyle/>
                    <a:p>
                      <a:pPr algn="ctr" fontAlgn="ctr">
                        <a:lnSpc>
                          <a:spcPct val="115000"/>
                        </a:lnSpc>
                        <a:spcAft>
                          <a:spcPts val="0"/>
                        </a:spcAft>
                      </a:pPr>
                      <a:r>
                        <a:rPr lang="tr-TR" sz="1000" i="1" kern="1200">
                          <a:solidFill>
                            <a:srgbClr val="000000"/>
                          </a:solidFill>
                          <a:latin typeface="Times New Roman"/>
                          <a:ea typeface="Times New Roman"/>
                          <a:cs typeface="Times New Roman"/>
                        </a:rPr>
                        <a:t>HAZİNE LEHİNE</a:t>
                      </a:r>
                      <a:endParaRPr lang="tr-TR" sz="1000">
                        <a:latin typeface="Calibri"/>
                        <a:ea typeface="Calibri"/>
                        <a:cs typeface="Times New Roman"/>
                      </a:endParaRPr>
                    </a:p>
                  </a:txBody>
                  <a:tcPr marL="3456" marR="3456" marT="6418" marB="0" anchor="ctr"/>
                </a:tc>
                <a:tc>
                  <a:txBody>
                    <a:bodyPr/>
                    <a:lstStyle/>
                    <a:p>
                      <a:pPr algn="ctr" fontAlgn="ctr">
                        <a:lnSpc>
                          <a:spcPct val="115000"/>
                        </a:lnSpc>
                        <a:spcAft>
                          <a:spcPts val="0"/>
                        </a:spcAft>
                      </a:pPr>
                      <a:r>
                        <a:rPr lang="tr-TR" sz="1000" i="1" kern="1200">
                          <a:solidFill>
                            <a:srgbClr val="000000"/>
                          </a:solidFill>
                          <a:latin typeface="Times New Roman"/>
                          <a:ea typeface="Times New Roman"/>
                          <a:cs typeface="Times New Roman"/>
                        </a:rPr>
                        <a:t>HAZİNE ALEYHİNE</a:t>
                      </a:r>
                      <a:endParaRPr lang="tr-TR" sz="1000">
                        <a:latin typeface="Calibri"/>
                        <a:ea typeface="Calibri"/>
                        <a:cs typeface="Times New Roman"/>
                      </a:endParaRPr>
                    </a:p>
                  </a:txBody>
                  <a:tcPr marL="3456" marR="3456" marT="6418" marB="0" anchor="ctr"/>
                </a:tc>
                <a:tc>
                  <a:txBody>
                    <a:bodyPr/>
                    <a:lstStyle/>
                    <a:p>
                      <a:pPr algn="ctr" fontAlgn="ctr">
                        <a:lnSpc>
                          <a:spcPct val="115000"/>
                        </a:lnSpc>
                        <a:spcAft>
                          <a:spcPts val="0"/>
                        </a:spcAft>
                      </a:pPr>
                      <a:r>
                        <a:rPr lang="pt-BR" sz="1000" i="1" kern="1200">
                          <a:solidFill>
                            <a:srgbClr val="000000"/>
                          </a:solidFill>
                          <a:latin typeface="Times New Roman"/>
                          <a:ea typeface="Times New Roman"/>
                          <a:cs typeface="Times New Roman"/>
                        </a:rPr>
                        <a:t>T O P L A M</a:t>
                      </a:r>
                      <a:endParaRPr lang="tr-TR" sz="1000">
                        <a:latin typeface="Calibri"/>
                        <a:ea typeface="Calibri"/>
                        <a:cs typeface="Times New Roman"/>
                      </a:endParaRPr>
                    </a:p>
                  </a:txBody>
                  <a:tcPr marL="3456" marR="3456" marT="6418" marB="0" anchor="ctr"/>
                </a:tc>
                <a:tc>
                  <a:txBody>
                    <a:bodyPr/>
                    <a:lstStyle/>
                    <a:p>
                      <a:pPr algn="ctr" fontAlgn="ctr">
                        <a:lnSpc>
                          <a:spcPct val="115000"/>
                        </a:lnSpc>
                        <a:spcAft>
                          <a:spcPts val="0"/>
                        </a:spcAft>
                      </a:pPr>
                      <a:r>
                        <a:rPr lang="tr-TR" sz="1000" i="1" kern="1200">
                          <a:solidFill>
                            <a:srgbClr val="000000"/>
                          </a:solidFill>
                          <a:latin typeface="Times New Roman"/>
                          <a:ea typeface="Times New Roman"/>
                          <a:cs typeface="Times New Roman"/>
                        </a:rPr>
                        <a:t>DERDEST DAVA ADEDİ</a:t>
                      </a:r>
                      <a:endParaRPr lang="tr-TR" sz="1000">
                        <a:latin typeface="Calibri"/>
                        <a:ea typeface="Calibri"/>
                        <a:cs typeface="Times New Roman"/>
                      </a:endParaRPr>
                    </a:p>
                  </a:txBody>
                  <a:tcPr marL="3456" marR="3456" marT="6418" marB="0" anchor="ctr"/>
                </a:tc>
                <a:tc>
                  <a:txBody>
                    <a:bodyPr/>
                    <a:lstStyle/>
                    <a:p>
                      <a:pPr algn="ctr" fontAlgn="ctr">
                        <a:lnSpc>
                          <a:spcPct val="115000"/>
                        </a:lnSpc>
                        <a:spcAft>
                          <a:spcPts val="0"/>
                        </a:spcAft>
                      </a:pPr>
                      <a:r>
                        <a:rPr lang="tr-TR" sz="1000" i="1" kern="1200">
                          <a:solidFill>
                            <a:srgbClr val="000000"/>
                          </a:solidFill>
                          <a:latin typeface="Times New Roman"/>
                          <a:ea typeface="Times New Roman"/>
                          <a:cs typeface="Times New Roman"/>
                        </a:rPr>
                        <a:t> DAVA ADEDİ</a:t>
                      </a:r>
                      <a:endParaRPr lang="tr-TR" sz="1000">
                        <a:latin typeface="Calibri"/>
                        <a:ea typeface="Calibri"/>
                        <a:cs typeface="Times New Roman"/>
                      </a:endParaRPr>
                    </a:p>
                  </a:txBody>
                  <a:tcPr marL="3456" marR="3456" marT="6418" marB="0" anchor="ctr"/>
                </a:tc>
              </a:tr>
              <a:tr h="205702">
                <a:tc>
                  <a:txBody>
                    <a:bodyPr/>
                    <a:lstStyle/>
                    <a:p>
                      <a:pPr algn="l" fontAlgn="ctr"/>
                      <a:r>
                        <a:rPr lang="tr-TR" sz="1100" b="1" i="1" u="none" strike="noStrike">
                          <a:solidFill>
                            <a:srgbClr val="000000"/>
                          </a:solidFill>
                          <a:effectLst/>
                          <a:latin typeface="Times New Roman"/>
                        </a:rPr>
                        <a:t>I - HUKUK DAVALARI</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r>
              <a:tr h="334426">
                <a:tc>
                  <a:txBody>
                    <a:bodyPr/>
                    <a:lstStyle/>
                    <a:p>
                      <a:pPr algn="l" fontAlgn="b"/>
                      <a:r>
                        <a:rPr lang="tr-TR" sz="1100" b="1" i="1" u="none" strike="noStrike">
                          <a:solidFill>
                            <a:srgbClr val="000000"/>
                          </a:solidFill>
                          <a:effectLst/>
                          <a:latin typeface="Times New Roman"/>
                        </a:rPr>
                        <a:t>      A -</a:t>
                      </a:r>
                      <a:r>
                        <a:rPr lang="tr-TR" sz="1100" b="0" i="1" u="none" strike="noStrike">
                          <a:solidFill>
                            <a:srgbClr val="000000"/>
                          </a:solidFill>
                          <a:effectLst/>
                          <a:latin typeface="Times New Roman"/>
                        </a:rPr>
                        <a:t> HAZİNE TARAFINDAN AÇILAN</a:t>
                      </a:r>
                      <a:endParaRPr lang="tr-TR" sz="1100" b="1" i="1" u="none" strike="noStrike">
                        <a:solidFill>
                          <a:srgbClr val="000000"/>
                        </a:solidFill>
                        <a:effectLst/>
                        <a:latin typeface="Times New Roman"/>
                      </a:endParaRPr>
                    </a:p>
                  </a:txBody>
                  <a:tcPr marL="9525" marR="9525" marT="9525" marB="0" anchor="b"/>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230 </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4     </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4    </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    </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p>
                  </a:txBody>
                  <a:tcPr marL="9525" marR="9525" marT="9525" marB="0" anchor="ctr"/>
                </a:tc>
              </a:tr>
              <a:tr h="361158">
                <a:tc>
                  <a:txBody>
                    <a:bodyPr/>
                    <a:lstStyle/>
                    <a:p>
                      <a:pPr algn="l" fontAlgn="b"/>
                      <a:r>
                        <a:rPr lang="tr-TR" sz="1100" b="1" i="1" u="none" strike="noStrike">
                          <a:solidFill>
                            <a:srgbClr val="000000"/>
                          </a:solidFill>
                          <a:effectLst/>
                          <a:latin typeface="Times New Roman"/>
                        </a:rPr>
                        <a:t>      B -</a:t>
                      </a:r>
                      <a:r>
                        <a:rPr lang="tr-TR" sz="1100" b="0" i="1" u="none" strike="noStrike">
                          <a:solidFill>
                            <a:srgbClr val="000000"/>
                          </a:solidFill>
                          <a:effectLst/>
                          <a:latin typeface="Times New Roman"/>
                        </a:rPr>
                        <a:t> HAZİNE ALEYHİNE AÇILAN</a:t>
                      </a:r>
                      <a:endParaRPr lang="tr-TR" sz="1100" b="1" i="1" u="none" strike="noStrike">
                        <a:solidFill>
                          <a:srgbClr val="000000"/>
                        </a:solidFill>
                        <a:effectLst/>
                        <a:latin typeface="Times New Roman"/>
                      </a:endParaRPr>
                    </a:p>
                  </a:txBody>
                  <a:tcPr marL="9525" marR="9525" marT="9525" marB="0" anchor="b"/>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125  </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      </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1             </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1</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       </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1</a:t>
                      </a:r>
                      <a:endParaRPr lang="tr-TR" sz="1100" b="0" i="1" u="none" strike="noStrike" dirty="0">
                        <a:solidFill>
                          <a:srgbClr val="000000"/>
                        </a:solidFill>
                        <a:effectLst/>
                        <a:latin typeface="Times New Roman"/>
                      </a:endParaRPr>
                    </a:p>
                  </a:txBody>
                  <a:tcPr marL="9525" marR="9525" marT="9525" marB="0" anchor="ctr"/>
                </a:tc>
              </a:tr>
              <a:tr h="205702">
                <a:tc>
                  <a:txBody>
                    <a:bodyPr/>
                    <a:lstStyle/>
                    <a:p>
                      <a:pPr algn="l" fontAlgn="ctr"/>
                      <a:r>
                        <a:rPr lang="pt-BR" sz="1100" b="1" i="1" u="none" strike="noStrike">
                          <a:solidFill>
                            <a:srgbClr val="000000"/>
                          </a:solidFill>
                          <a:effectLst/>
                          <a:latin typeface="Times New Roman"/>
                        </a:rPr>
                        <a:t>T O P L A M</a:t>
                      </a:r>
                    </a:p>
                  </a:txBody>
                  <a:tcPr marL="9525" marR="9525" marT="9525" marB="0" anchor="ctr"/>
                </a:tc>
                <a:tc>
                  <a:txBody>
                    <a:bodyPr/>
                    <a:lstStyle/>
                    <a:p>
                      <a:pPr algn="ctr" fontAlgn="ctr"/>
                      <a:r>
                        <a:rPr lang="tr-TR" sz="1100" b="1" i="1" u="none" strike="noStrike" dirty="0" smtClean="0">
                          <a:solidFill>
                            <a:srgbClr val="000000"/>
                          </a:solidFill>
                          <a:effectLst/>
                          <a:latin typeface="Times New Roman"/>
                        </a:rPr>
                        <a:t>            355</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   </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    </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    </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    </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r>
              <a:tr h="205702">
                <a:tc>
                  <a:txBody>
                    <a:bodyPr/>
                    <a:lstStyle/>
                    <a:p>
                      <a:pPr algn="l" fontAlgn="ctr"/>
                      <a:r>
                        <a:rPr lang="tr-TR" sz="1100" b="1" i="1" u="none" strike="noStrike">
                          <a:solidFill>
                            <a:srgbClr val="000000"/>
                          </a:solidFill>
                          <a:effectLst/>
                          <a:latin typeface="Times New Roman"/>
                        </a:rPr>
                        <a:t>II - CEZA DAVALARI</a:t>
                      </a: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 151</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r>
              <a:tr h="205702">
                <a:tc>
                  <a:txBody>
                    <a:bodyPr/>
                    <a:lstStyle/>
                    <a:p>
                      <a:pPr algn="l" fontAlgn="ctr"/>
                      <a:r>
                        <a:rPr lang="tr-TR" sz="1100" b="1" i="1" u="none" strike="noStrike">
                          <a:solidFill>
                            <a:srgbClr val="000000"/>
                          </a:solidFill>
                          <a:effectLst/>
                          <a:latin typeface="Times New Roman"/>
                        </a:rPr>
                        <a:t>III - İDARİ DAVALAR</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r>
              <a:tr h="286351">
                <a:tc>
                  <a:txBody>
                    <a:bodyPr/>
                    <a:lstStyle/>
                    <a:p>
                      <a:pPr algn="l" fontAlgn="b"/>
                      <a:r>
                        <a:rPr lang="tr-TR" sz="1100" b="1" i="1" u="none" strike="noStrike">
                          <a:solidFill>
                            <a:srgbClr val="000000"/>
                          </a:solidFill>
                          <a:effectLst/>
                          <a:latin typeface="Times New Roman"/>
                        </a:rPr>
                        <a:t>      A -</a:t>
                      </a:r>
                      <a:r>
                        <a:rPr lang="tr-TR" sz="1100" b="0" i="1" u="none" strike="noStrike">
                          <a:solidFill>
                            <a:srgbClr val="000000"/>
                          </a:solidFill>
                          <a:effectLst/>
                          <a:latin typeface="Times New Roman"/>
                        </a:rPr>
                        <a:t> TAM YARGI</a:t>
                      </a:r>
                      <a:endParaRPr lang="tr-TR" sz="1100" b="1" i="1" u="none" strike="noStrike">
                        <a:solidFill>
                          <a:srgbClr val="000000"/>
                        </a:solidFill>
                        <a:effectLst/>
                        <a:latin typeface="Times New Roman"/>
                      </a:endParaRPr>
                    </a:p>
                  </a:txBody>
                  <a:tcPr marL="9525" marR="9525" marT="9525" marB="0" anchor="b"/>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p>
                  </a:txBody>
                  <a:tcPr marL="9525" marR="9525" marT="9525" marB="0" anchor="ctr"/>
                </a:tc>
              </a:tr>
              <a:tr h="205702">
                <a:tc>
                  <a:txBody>
                    <a:bodyPr/>
                    <a:lstStyle/>
                    <a:p>
                      <a:pPr algn="l" fontAlgn="b"/>
                      <a:r>
                        <a:rPr lang="tr-TR" sz="1100" b="1" i="1" u="none" strike="noStrike">
                          <a:solidFill>
                            <a:srgbClr val="000000"/>
                          </a:solidFill>
                          <a:effectLst/>
                          <a:latin typeface="Times New Roman"/>
                        </a:rPr>
                        <a:t>      B -</a:t>
                      </a:r>
                      <a:r>
                        <a:rPr lang="tr-TR" sz="1100" b="0" i="1" u="none" strike="noStrike">
                          <a:solidFill>
                            <a:srgbClr val="000000"/>
                          </a:solidFill>
                          <a:effectLst/>
                          <a:latin typeface="Times New Roman"/>
                        </a:rPr>
                        <a:t> İPTAL DAVALARI</a:t>
                      </a:r>
                      <a:endParaRPr lang="tr-TR" sz="1100" b="1" i="1" u="none" strike="noStrike">
                        <a:solidFill>
                          <a:srgbClr val="000000"/>
                        </a:solidFill>
                        <a:effectLst/>
                        <a:latin typeface="Times New Roman"/>
                      </a:endParaRPr>
                    </a:p>
                  </a:txBody>
                  <a:tcPr marL="9525" marR="9525" marT="9525" marB="0" anchor="b"/>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  160</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2    </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     </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2</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p>
                  </a:txBody>
                  <a:tcPr marL="9525" marR="9525" marT="9525" marB="0" anchor="ctr"/>
                </a:tc>
              </a:tr>
              <a:tr h="205702">
                <a:tc>
                  <a:txBody>
                    <a:bodyPr/>
                    <a:lstStyle/>
                    <a:p>
                      <a:pPr algn="l" fontAlgn="ctr"/>
                      <a:r>
                        <a:rPr lang="pt-BR" sz="1100" b="1" i="1" u="none" strike="noStrike">
                          <a:solidFill>
                            <a:srgbClr val="000000"/>
                          </a:solidFill>
                          <a:effectLst/>
                          <a:latin typeface="Times New Roman"/>
                        </a:rPr>
                        <a:t>T O P L A M</a:t>
                      </a: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   160</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r>
              <a:tr h="334426">
                <a:tc>
                  <a:txBody>
                    <a:bodyPr/>
                    <a:lstStyle/>
                    <a:p>
                      <a:pPr algn="l" fontAlgn="ctr"/>
                      <a:r>
                        <a:rPr lang="tr-TR" sz="1100" b="1" i="1" u="none" strike="noStrike">
                          <a:solidFill>
                            <a:srgbClr val="000000"/>
                          </a:solidFill>
                          <a:effectLst/>
                          <a:latin typeface="Times New Roman"/>
                        </a:rPr>
                        <a:t>IV - KAYYIM DAVALARI</a:t>
                      </a:r>
                    </a:p>
                  </a:txBody>
                  <a:tcPr marL="9525" marR="9525" marT="9525" marB="0" anchor="ctr"/>
                </a:tc>
                <a:tc>
                  <a:txBody>
                    <a:bodyPr/>
                    <a:lstStyle/>
                    <a:p>
                      <a:pPr algn="ctr" fontAlgn="ctr"/>
                      <a:r>
                        <a:rPr lang="tr-TR" sz="1100" b="1" i="1" u="none" strike="noStrike">
                          <a:solidFill>
                            <a:srgbClr val="000000"/>
                          </a:solidFill>
                          <a:effectLst/>
                          <a:latin typeface="Times New Roman"/>
                        </a:rPr>
                        <a:t>                   2    </a:t>
                      </a: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r>
              <a:tr h="205702">
                <a:tc>
                  <a:txBody>
                    <a:bodyPr/>
                    <a:lstStyle/>
                    <a:p>
                      <a:pPr algn="l" fontAlgn="ctr"/>
                      <a:r>
                        <a:rPr lang="tr-TR" sz="1100" b="1" i="1" u="none" strike="noStrike">
                          <a:solidFill>
                            <a:srgbClr val="000000"/>
                          </a:solidFill>
                          <a:effectLst/>
                          <a:latin typeface="Times New Roman"/>
                        </a:rPr>
                        <a:t>V - İCRA DAVALARI</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r>
              <a:tr h="334426">
                <a:tc>
                  <a:txBody>
                    <a:bodyPr/>
                    <a:lstStyle/>
                    <a:p>
                      <a:pPr algn="l" fontAlgn="b"/>
                      <a:r>
                        <a:rPr lang="tr-TR" sz="1100" b="1" i="1" u="none" strike="noStrike">
                          <a:solidFill>
                            <a:srgbClr val="000000"/>
                          </a:solidFill>
                          <a:effectLst/>
                          <a:latin typeface="Times New Roman"/>
                        </a:rPr>
                        <a:t>      A -</a:t>
                      </a:r>
                      <a:r>
                        <a:rPr lang="tr-TR" sz="1100" b="0" i="1" u="none" strike="noStrike">
                          <a:solidFill>
                            <a:srgbClr val="000000"/>
                          </a:solidFill>
                          <a:effectLst/>
                          <a:latin typeface="Times New Roman"/>
                        </a:rPr>
                        <a:t> HAZİNE TARAFINDAN AÇILAN</a:t>
                      </a:r>
                      <a:endParaRPr lang="tr-TR" sz="1100" b="1" i="1" u="none" strike="noStrike">
                        <a:solidFill>
                          <a:srgbClr val="000000"/>
                        </a:solidFill>
                        <a:effectLst/>
                        <a:latin typeface="Times New Roman"/>
                      </a:endParaRPr>
                    </a:p>
                  </a:txBody>
                  <a:tcPr marL="9525" marR="9525" marT="9525" marB="0" anchor="b"/>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7    </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r>
              <a:tr h="334426">
                <a:tc>
                  <a:txBody>
                    <a:bodyPr/>
                    <a:lstStyle/>
                    <a:p>
                      <a:pPr algn="l" fontAlgn="b"/>
                      <a:r>
                        <a:rPr lang="tr-TR" sz="1100" b="1" i="1" u="none" strike="noStrike">
                          <a:solidFill>
                            <a:srgbClr val="000000"/>
                          </a:solidFill>
                          <a:effectLst/>
                          <a:latin typeface="Times New Roman"/>
                        </a:rPr>
                        <a:t>      B -</a:t>
                      </a:r>
                      <a:r>
                        <a:rPr lang="tr-TR" sz="1100" b="0" i="1" u="none" strike="noStrike">
                          <a:solidFill>
                            <a:srgbClr val="000000"/>
                          </a:solidFill>
                          <a:effectLst/>
                          <a:latin typeface="Times New Roman"/>
                        </a:rPr>
                        <a:t> HAZİNE ALEYHİNE AÇILAN</a:t>
                      </a:r>
                      <a:endParaRPr lang="tr-TR" sz="1100" b="1" i="1" u="none" strike="noStrike">
                        <a:solidFill>
                          <a:srgbClr val="000000"/>
                        </a:solidFill>
                        <a:effectLst/>
                        <a:latin typeface="Times New Roman"/>
                      </a:endParaRPr>
                    </a:p>
                  </a:txBody>
                  <a:tcPr marL="9525" marR="9525" marT="9525" marB="0" anchor="b"/>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15    </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r>
              <a:tr h="205702">
                <a:tc>
                  <a:txBody>
                    <a:bodyPr/>
                    <a:lstStyle/>
                    <a:p>
                      <a:pPr algn="l" fontAlgn="ctr"/>
                      <a:r>
                        <a:rPr lang="pt-BR" sz="1100" b="1" i="1" u="none" strike="noStrike">
                          <a:solidFill>
                            <a:srgbClr val="000000"/>
                          </a:solidFill>
                          <a:effectLst/>
                          <a:latin typeface="Times New Roman"/>
                        </a:rPr>
                        <a:t>T O P L A M</a:t>
                      </a: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22    </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r>
              <a:tr h="205702">
                <a:tc>
                  <a:txBody>
                    <a:bodyPr/>
                    <a:lstStyle/>
                    <a:p>
                      <a:pPr algn="l" fontAlgn="ctr"/>
                      <a:r>
                        <a:rPr lang="tr-TR" sz="1100" b="1" i="1" u="none" strike="noStrike">
                          <a:solidFill>
                            <a:srgbClr val="000000"/>
                          </a:solidFill>
                          <a:effectLst/>
                          <a:latin typeface="Times New Roman"/>
                        </a:rPr>
                        <a:t>V - İCRA TAKİPLERİ</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r>
              <a:tr h="334426">
                <a:tc>
                  <a:txBody>
                    <a:bodyPr/>
                    <a:lstStyle/>
                    <a:p>
                      <a:pPr algn="l" fontAlgn="b"/>
                      <a:r>
                        <a:rPr lang="tr-TR" sz="1100" b="1" i="1" u="none" strike="noStrike">
                          <a:solidFill>
                            <a:srgbClr val="000000"/>
                          </a:solidFill>
                          <a:effectLst/>
                          <a:latin typeface="Times New Roman"/>
                        </a:rPr>
                        <a:t>      A -</a:t>
                      </a:r>
                      <a:r>
                        <a:rPr lang="tr-TR" sz="1100" b="0" i="1" u="none" strike="noStrike">
                          <a:solidFill>
                            <a:srgbClr val="000000"/>
                          </a:solidFill>
                          <a:effectLst/>
                          <a:latin typeface="Times New Roman"/>
                        </a:rPr>
                        <a:t> HAZİNE TARAFINDAN AÇILAN</a:t>
                      </a:r>
                      <a:endParaRPr lang="tr-TR" sz="1100" b="1" i="1" u="none" strike="noStrike">
                        <a:solidFill>
                          <a:srgbClr val="000000"/>
                        </a:solidFill>
                        <a:effectLst/>
                        <a:latin typeface="Times New Roman"/>
                      </a:endParaRPr>
                    </a:p>
                  </a:txBody>
                  <a:tcPr marL="9525" marR="9525" marT="9525" marB="0" anchor="b"/>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68    </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    </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r>
              <a:tr h="334426">
                <a:tc>
                  <a:txBody>
                    <a:bodyPr/>
                    <a:lstStyle/>
                    <a:p>
                      <a:pPr algn="l" fontAlgn="b"/>
                      <a:r>
                        <a:rPr lang="tr-TR" sz="1100" b="1" i="1" u="none" strike="noStrike">
                          <a:solidFill>
                            <a:srgbClr val="000000"/>
                          </a:solidFill>
                          <a:effectLst/>
                          <a:latin typeface="Times New Roman"/>
                        </a:rPr>
                        <a:t>      B -</a:t>
                      </a:r>
                      <a:r>
                        <a:rPr lang="tr-TR" sz="1100" b="0" i="1" u="none" strike="noStrike">
                          <a:solidFill>
                            <a:srgbClr val="000000"/>
                          </a:solidFill>
                          <a:effectLst/>
                          <a:latin typeface="Times New Roman"/>
                        </a:rPr>
                        <a:t> HAZİNE ALEYHİNE AÇILAN</a:t>
                      </a:r>
                      <a:endParaRPr lang="tr-TR" sz="1100" b="1" i="1" u="none" strike="noStrike">
                        <a:solidFill>
                          <a:srgbClr val="000000"/>
                        </a:solidFill>
                        <a:effectLst/>
                        <a:latin typeface="Times New Roman"/>
                      </a:endParaRPr>
                    </a:p>
                  </a:txBody>
                  <a:tcPr marL="9525" marR="9525" marT="9525" marB="0" anchor="b"/>
                </a:tc>
                <a:tc>
                  <a:txBody>
                    <a:bodyPr/>
                    <a:lstStyle/>
                    <a:p>
                      <a:pPr algn="ctr" fontAlgn="ctr"/>
                      <a:r>
                        <a:rPr lang="tr-TR" sz="1100" b="0" i="1" u="none" strike="noStrike" dirty="0">
                          <a:solidFill>
                            <a:srgbClr val="000000"/>
                          </a:solidFill>
                          <a:effectLst/>
                          <a:latin typeface="Times New Roman"/>
                        </a:rPr>
                        <a:t>                 </a:t>
                      </a:r>
                      <a:r>
                        <a:rPr lang="tr-TR" sz="1100" b="0" i="1" u="none" strike="noStrike" dirty="0" smtClean="0">
                          <a:solidFill>
                            <a:srgbClr val="000000"/>
                          </a:solidFill>
                          <a:effectLst/>
                          <a:latin typeface="Times New Roman"/>
                        </a:rPr>
                        <a:t>32    </a:t>
                      </a:r>
                      <a:endParaRPr lang="tr-TR" sz="1100" b="0" i="1" u="none" strike="noStrike" dirty="0">
                        <a:solidFill>
                          <a:srgbClr val="000000"/>
                        </a:solidFill>
                        <a:effectLst/>
                        <a:latin typeface="Times New Roman"/>
                      </a:endParaRP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p>
                  </a:txBody>
                  <a:tcPr marL="9525" marR="9525" marT="9525" marB="0" anchor="ctr"/>
                </a:tc>
                <a:tc>
                  <a:txBody>
                    <a:bodyPr/>
                    <a:lstStyle/>
                    <a:p>
                      <a:pPr algn="ctr" fontAlgn="ctr"/>
                      <a:r>
                        <a:rPr lang="tr-TR" sz="1100" b="0" i="1" u="none" strike="noStrike" dirty="0">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0" i="1" u="none" strike="noStrike">
                          <a:solidFill>
                            <a:srgbClr val="000000"/>
                          </a:solidFill>
                          <a:effectLst/>
                          <a:latin typeface="Times New Roman"/>
                        </a:rPr>
                        <a:t> </a:t>
                      </a:r>
                    </a:p>
                  </a:txBody>
                  <a:tcPr marL="9525" marR="9525" marT="9525" marB="0" anchor="ctr"/>
                </a:tc>
              </a:tr>
              <a:tr h="205702">
                <a:tc>
                  <a:txBody>
                    <a:bodyPr/>
                    <a:lstStyle/>
                    <a:p>
                      <a:pPr algn="ctr" fontAlgn="ctr"/>
                      <a:r>
                        <a:rPr lang="pt-BR" sz="1100" b="1" i="1" u="none" strike="noStrike">
                          <a:solidFill>
                            <a:srgbClr val="000000"/>
                          </a:solidFill>
                          <a:effectLst/>
                          <a:latin typeface="Times New Roman"/>
                        </a:rPr>
                        <a:t>T O P L A M</a:t>
                      </a: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100    </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r>
              <a:tr h="205702">
                <a:tc>
                  <a:txBody>
                    <a:bodyPr/>
                    <a:lstStyle/>
                    <a:p>
                      <a:pPr algn="ctr" fontAlgn="ctr"/>
                      <a:r>
                        <a:rPr lang="pt-BR" sz="1100" b="1" i="1" u="none" strike="noStrike">
                          <a:solidFill>
                            <a:srgbClr val="000000"/>
                          </a:solidFill>
                          <a:effectLst/>
                          <a:latin typeface="Times New Roman"/>
                        </a:rPr>
                        <a:t>G E N E L   T O P L A M</a:t>
                      </a: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790</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6     </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1</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r>
                        <a:rPr lang="tr-TR" sz="1100" b="1" i="1" u="none" strike="noStrike" dirty="0" smtClean="0">
                          <a:solidFill>
                            <a:srgbClr val="000000"/>
                          </a:solidFill>
                          <a:effectLst/>
                          <a:latin typeface="Times New Roman"/>
                        </a:rPr>
                        <a:t>7</a:t>
                      </a:r>
                      <a:endParaRPr lang="tr-TR" sz="1100" b="1" i="1" u="none" strike="noStrike" dirty="0">
                        <a:solidFill>
                          <a:srgbClr val="000000"/>
                        </a:solidFill>
                        <a:effectLst/>
                        <a:latin typeface="Times New Roman"/>
                      </a:endParaRPr>
                    </a:p>
                  </a:txBody>
                  <a:tcPr marL="9525" marR="9525" marT="9525" marB="0" anchor="ctr"/>
                </a:tc>
                <a:tc>
                  <a:txBody>
                    <a:bodyPr/>
                    <a:lstStyle/>
                    <a:p>
                      <a:pPr algn="ctr" fontAlgn="ctr"/>
                      <a:r>
                        <a:rPr lang="tr-TR" sz="1100" b="1" i="1" u="none" strike="noStrike">
                          <a:solidFill>
                            <a:srgbClr val="000000"/>
                          </a:solidFill>
                          <a:effectLst/>
                          <a:latin typeface="Times New Roman"/>
                        </a:rPr>
                        <a:t> </a:t>
                      </a:r>
                    </a:p>
                  </a:txBody>
                  <a:tcPr marL="9525" marR="9525" marT="9525" marB="0" anchor="ctr"/>
                </a:tc>
                <a:tc>
                  <a:txBody>
                    <a:bodyPr/>
                    <a:lstStyle/>
                    <a:p>
                      <a:pPr algn="ctr" fontAlgn="ctr"/>
                      <a:r>
                        <a:rPr lang="tr-TR" sz="1100" b="1" i="1" u="none" strike="noStrike" dirty="0">
                          <a:solidFill>
                            <a:srgbClr val="000000"/>
                          </a:solidFill>
                          <a:effectLst/>
                          <a:latin typeface="Times New Roman"/>
                        </a:rPr>
                        <a:t> </a:t>
                      </a:r>
                    </a:p>
                  </a:txBody>
                  <a:tcPr marL="9525" marR="9525" marT="9525" marB="0" anchor="ctr"/>
                </a:tc>
              </a:tr>
            </a:tbl>
          </a:graphicData>
        </a:graphic>
      </p:graphicFrame>
      <p:pic>
        <p:nvPicPr>
          <p:cNvPr id="5" name="10 Resim" descr="C:\Users\admin\Desktop\Documents\tunceli kitapçık\tunceli sunum\Yeni klasör (4)\valiligi.png"/>
          <p:cNvPicPr/>
          <p:nvPr/>
        </p:nvPicPr>
        <p:blipFill>
          <a:blip r:embed="rId2" cstate="print"/>
          <a:srcRect/>
          <a:stretch>
            <a:fillRect/>
          </a:stretch>
        </p:blipFill>
        <p:spPr bwMode="auto">
          <a:xfrm>
            <a:off x="0" y="0"/>
            <a:ext cx="879153" cy="787593"/>
          </a:xfrm>
          <a:prstGeom prst="rect">
            <a:avLst/>
          </a:prstGeom>
          <a:ln>
            <a:noFill/>
          </a:ln>
          <a:effectLst>
            <a:outerShdw blurRad="292100" dist="139700" dir="2700000" algn="tl" rotWithShape="0">
              <a:srgbClr val="333333">
                <a:alpha val="65000"/>
              </a:srgbClr>
            </a:outerShdw>
          </a:effectLst>
        </p:spPr>
      </p:pic>
      <p:pic>
        <p:nvPicPr>
          <p:cNvPr id="6"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051177" y="0"/>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6061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7"/>
          <p:cNvSpPr>
            <a:spLocks noGrp="1"/>
          </p:cNvSpPr>
          <p:nvPr>
            <p:ph type="title"/>
          </p:nvPr>
        </p:nvSpPr>
        <p:spPr>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tr-TR" sz="4000" b="1" kern="0" dirty="0" smtClean="0">
                <a:solidFill>
                  <a:prstClr val="black">
                    <a:lumMod val="95000"/>
                    <a:lumOff val="5000"/>
                  </a:prstClr>
                </a:solidFill>
                <a:latin typeface="Garamond"/>
              </a:rPr>
              <a:t>GELİR BİRİMLERİ</a:t>
            </a:r>
            <a:r>
              <a:rPr kumimoji="0" lang="tr-TR" sz="40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rPr>
              <a:t> </a:t>
            </a:r>
            <a:r>
              <a:rPr kumimoji="0" lang="tr-TR" sz="36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rPr>
              <a:t/>
            </a:r>
            <a:br>
              <a:rPr kumimoji="0" lang="tr-TR" sz="36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rPr>
            </a:br>
            <a:r>
              <a:rPr lang="tr-TR" sz="3100" b="1" kern="0" noProof="0" dirty="0" smtClean="0">
                <a:ln>
                  <a:noFill/>
                </a:ln>
                <a:solidFill>
                  <a:prstClr val="black">
                    <a:lumMod val="95000"/>
                    <a:lumOff val="5000"/>
                  </a:prstClr>
                </a:solidFill>
                <a:latin typeface="Garamond"/>
                <a:ea typeface="+mn-ea"/>
                <a:cs typeface="+mn-cs"/>
              </a:rPr>
              <a:t>VERGİ DAİRESİ MÜDÜRLÜĞÜ – GELİR MÜDÜRLÜĞÜ</a:t>
            </a:r>
            <a:endParaRPr kumimoji="0" lang="tr-TR" sz="31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endParaRPr>
          </a:p>
        </p:txBody>
      </p:sp>
      <p:sp>
        <p:nvSpPr>
          <p:cNvPr id="3" name="2 İçerik Yer Tutucusu"/>
          <p:cNvSpPr>
            <a:spLocks noGrp="1"/>
          </p:cNvSpPr>
          <p:nvPr>
            <p:ph idx="1"/>
          </p:nvPr>
        </p:nvSpPr>
        <p:spPr/>
        <p:txBody>
          <a:bodyPr>
            <a:normAutofit fontScale="70000" lnSpcReduction="20000"/>
          </a:bodyPr>
          <a:lstStyle/>
          <a:p>
            <a:pPr algn="just">
              <a:buNone/>
            </a:pPr>
            <a:r>
              <a:rPr lang="tr-TR" b="1" dirty="0" smtClean="0"/>
              <a:t>	14 </a:t>
            </a:r>
            <a:r>
              <a:rPr lang="tr-TR" b="1" dirty="0" err="1" smtClean="0"/>
              <a:t>Nolu</a:t>
            </a:r>
            <a:r>
              <a:rPr lang="tr-TR" b="1" dirty="0" smtClean="0"/>
              <a:t> Cumhurbaşkanlığı Kararnamesinin “Atıflar ve Değişiklik Hükümleri” başlıklı 26 </a:t>
            </a:r>
            <a:r>
              <a:rPr lang="tr-TR" b="1" dirty="0" err="1" smtClean="0"/>
              <a:t>ıncı</a:t>
            </a:r>
            <a:r>
              <a:rPr lang="tr-TR" b="1" dirty="0" smtClean="0"/>
              <a:t> maddesinde; “… (3)15/7/2018 tarihli ve 30479 sayılı Resmi Gazete’de yayımlanan 4 sayılı Bakanlıklara Bağlı, İlgili, İlişkili Kurum ve Kuruluşlar ile Diğer Kurum ve Kuruluşların Teşkilatı Hakkında Cumhurbaşkanlığı Kararnamesinin; a)  </a:t>
            </a:r>
            <a:r>
              <a:rPr lang="tr-TR" b="1" dirty="0" err="1" smtClean="0"/>
              <a:t>Onikinci</a:t>
            </a:r>
            <a:r>
              <a:rPr lang="tr-TR" b="1" dirty="0" smtClean="0"/>
              <a:t> Bölümünün sonuna aşağıdaki geçici madde eklenmiştir.</a:t>
            </a:r>
          </a:p>
          <a:p>
            <a:pPr algn="just">
              <a:buNone/>
            </a:pPr>
            <a:r>
              <a:rPr lang="tr-TR" b="1" dirty="0" smtClean="0"/>
              <a:t>	“GEÇİCİ MADDE 1- (1) Bu Cumhurbaşkanlığı Kararnamesinin 152 </a:t>
            </a:r>
            <a:r>
              <a:rPr lang="tr-TR" b="1" dirty="0" err="1" smtClean="0"/>
              <a:t>nci</a:t>
            </a:r>
            <a:r>
              <a:rPr lang="tr-TR" b="1" dirty="0" smtClean="0"/>
              <a:t> maddesine göre vergi dairesi başkanlığı kurulmayan illerde vergi dairesi başkanlığı ya da vergi dairesi başkanlığı görev ve yetkilerini haiz vergi dairesi müdürlükleri kuruluncaya kadar, gelir müdürlükleri, vergi dairesi müdürlükleri, takdir komisyonları ile mal müdürlüğü bünyesindeki bağlı vergi daireleri, 10/7/2018 tarihli ve 30474 sayılı Resmi Gazete’de yayımlanan 1 Numaralı Cumhurbaşkanlığı Teşkilatı Hakkında Cumhurbaşkanlığı Kararnamesinin 244 üncü maddesi çerçevesinde defterdarlık birimi olarak faaliyetlerine devam eder ve buralarda çalışan Başkanlık personeli fiilen görev yaptıkları bu birimlerde görevlendirilmiş sayılır. Bu birimlerin görev, yetki ve sorumlulukları; değişiklik yapılmadığı sürece 15/7/2018 tarihinden önceki mevzuat hükümlerine göre devam eder.” </a:t>
            </a:r>
          </a:p>
          <a:p>
            <a:pPr>
              <a:buNone/>
            </a:pPr>
            <a:endParaRPr lang="tr-TR" dirty="0"/>
          </a:p>
        </p:txBody>
      </p:sp>
    </p:spTree>
    <p:extLst>
      <p:ext uri="{BB962C8B-B14F-4D97-AF65-F5344CB8AC3E}">
        <p14:creationId xmlns:p14="http://schemas.microsoft.com/office/powerpoint/2010/main" val="2973063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7"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Yuvarlatılmış Dikdörtgen 8"/>
          <p:cNvSpPr/>
          <p:nvPr/>
        </p:nvSpPr>
        <p:spPr>
          <a:xfrm>
            <a:off x="2496364" y="797126"/>
            <a:ext cx="7313023" cy="653933"/>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lstStyle/>
          <a:p>
            <a:pPr marL="0" marR="0" lvl="0" indent="0" algn="ctr" defTabSz="914400" eaLnBrk="1" fontAlgn="ctr" latinLnBrk="0" hangingPunct="1">
              <a:lnSpc>
                <a:spcPct val="100000"/>
              </a:lnSpc>
              <a:spcBef>
                <a:spcPts val="0"/>
              </a:spcBef>
              <a:spcAft>
                <a:spcPts val="0"/>
              </a:spcAft>
              <a:buClrTx/>
              <a:buSzTx/>
              <a:buFontTx/>
              <a:buNone/>
              <a:tabLst/>
              <a:defRPr/>
            </a:pPr>
            <a:r>
              <a:rPr kumimoji="0" lang="tr-TR" sz="2000" b="1" i="0" u="none" strike="noStrike" kern="0" cap="none" spc="0" normalizeH="0" baseline="0" noProof="0" dirty="0" smtClean="0">
                <a:ln>
                  <a:noFill/>
                </a:ln>
                <a:solidFill>
                  <a:prstClr val="black"/>
                </a:solidFill>
                <a:effectLst/>
                <a:uLnTx/>
                <a:uFillTx/>
                <a:latin typeface="Century"/>
                <a:ea typeface="+mn-ea"/>
                <a:cs typeface="+mn-cs"/>
              </a:rPr>
              <a:t>VERGİ GELİRLERİ</a:t>
            </a:r>
          </a:p>
          <a:p>
            <a:pPr marL="0" marR="0" lvl="0" indent="0" algn="ctr" defTabSz="914400" eaLnBrk="1" fontAlgn="ctr" latinLnBrk="0" hangingPunct="1">
              <a:lnSpc>
                <a:spcPct val="100000"/>
              </a:lnSpc>
              <a:spcBef>
                <a:spcPts val="0"/>
              </a:spcBef>
              <a:spcAft>
                <a:spcPts val="0"/>
              </a:spcAft>
              <a:buClrTx/>
              <a:buSzTx/>
              <a:buFontTx/>
              <a:buNone/>
              <a:tabLst/>
              <a:defRPr/>
            </a:pPr>
            <a:r>
              <a:rPr lang="tr-TR" sz="1400" b="1" kern="0" dirty="0" smtClean="0">
                <a:solidFill>
                  <a:prstClr val="black"/>
                </a:solidFill>
                <a:latin typeface="Century"/>
              </a:rPr>
              <a:t>01/01/2018-31/03/2018  ///  01/01/2019-31/03/2019</a:t>
            </a:r>
            <a:endParaRPr kumimoji="0" lang="tr-TR" sz="1400" b="1" i="0" u="none" strike="noStrike" kern="0" cap="none" spc="0" normalizeH="0" baseline="0" noProof="0" dirty="0" smtClean="0">
              <a:ln>
                <a:noFill/>
              </a:ln>
              <a:solidFill>
                <a:prstClr val="black"/>
              </a:solidFill>
              <a:effectLst/>
              <a:uLnTx/>
              <a:uFillTx/>
              <a:latin typeface="Century"/>
            </a:endParaRPr>
          </a:p>
        </p:txBody>
      </p:sp>
      <p:graphicFrame>
        <p:nvGraphicFramePr>
          <p:cNvPr id="2" name="Tablo 1"/>
          <p:cNvGraphicFramePr>
            <a:graphicFrameLocks noGrp="1"/>
          </p:cNvGraphicFramePr>
          <p:nvPr>
            <p:extLst>
              <p:ext uri="{D42A27DB-BD31-4B8C-83A1-F6EECF244321}">
                <p14:modId xmlns:p14="http://schemas.microsoft.com/office/powerpoint/2010/main" val="1337345033"/>
              </p:ext>
            </p:extLst>
          </p:nvPr>
        </p:nvGraphicFramePr>
        <p:xfrm>
          <a:off x="895086" y="1598357"/>
          <a:ext cx="10459851" cy="4561094"/>
        </p:xfrm>
        <a:graphic>
          <a:graphicData uri="http://schemas.openxmlformats.org/drawingml/2006/table">
            <a:tbl>
              <a:tblPr/>
              <a:tblGrid>
                <a:gridCol w="2362176"/>
                <a:gridCol w="1249064"/>
                <a:gridCol w="1525984"/>
                <a:gridCol w="105447"/>
                <a:gridCol w="1444497"/>
                <a:gridCol w="1155598"/>
                <a:gridCol w="1206577"/>
                <a:gridCol w="1410508"/>
              </a:tblGrid>
              <a:tr h="318839">
                <a:tc>
                  <a:txBody>
                    <a:bodyPr/>
                    <a:lstStyle/>
                    <a:p>
                      <a:pPr algn="l" fontAlgn="b"/>
                      <a:r>
                        <a:rPr lang="tr-TR" sz="1000" b="1" i="0" u="none" strike="noStrike" dirty="0">
                          <a:effectLst/>
                          <a:latin typeface="Century"/>
                        </a:rPr>
                        <a:t> </a:t>
                      </a:r>
                    </a:p>
                  </a:txBody>
                  <a:tcPr marL="4983" marR="4983" marT="4983" marB="0" anchor="b">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000" b="1" i="0" u="none" strike="noStrike" dirty="0">
                          <a:effectLst/>
                          <a:latin typeface="Century"/>
                        </a:rPr>
                        <a:t>YILI</a:t>
                      </a: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2">
                  <a:txBody>
                    <a:bodyPr/>
                    <a:lstStyle/>
                    <a:p>
                      <a:pPr algn="ctr" fontAlgn="ctr"/>
                      <a:r>
                        <a:rPr lang="tr-TR" sz="1000" b="1" i="0" u="none" strike="noStrike" dirty="0">
                          <a:effectLst/>
                          <a:latin typeface="Century"/>
                        </a:rPr>
                        <a:t>TAHAKKUK</a:t>
                      </a: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tr-TR"/>
                    </a:p>
                  </a:txBody>
                  <a:tcPr/>
                </a:tc>
                <a:tc>
                  <a:txBody>
                    <a:bodyPr/>
                    <a:lstStyle/>
                    <a:p>
                      <a:pPr algn="ctr" fontAlgn="ctr"/>
                      <a:r>
                        <a:rPr lang="tr-TR" sz="1000" b="1" i="0" u="none" strike="noStrike" dirty="0">
                          <a:effectLst/>
                          <a:latin typeface="Century"/>
                        </a:rPr>
                        <a:t>TAHSİLAT</a:t>
                      </a: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000" b="1" i="0" u="none" strike="noStrike" dirty="0">
                          <a:effectLst/>
                          <a:latin typeface="Century"/>
                        </a:rPr>
                        <a:t>TAHSİLAT NİSPETİ</a:t>
                      </a: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000" b="1" i="0" u="none" strike="noStrike" dirty="0">
                          <a:effectLst/>
                          <a:latin typeface="Century"/>
                        </a:rPr>
                        <a:t>TAHAKKUK ARTIŞI</a:t>
                      </a: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000" b="1" i="0" u="none" strike="noStrike" dirty="0">
                          <a:effectLst/>
                          <a:latin typeface="Century"/>
                        </a:rPr>
                        <a:t>TAHSİLAT ARTIŞI</a:t>
                      </a: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233383">
                <a:tc rowSpan="2">
                  <a:txBody>
                    <a:bodyPr/>
                    <a:lstStyle/>
                    <a:p>
                      <a:pPr algn="l" fontAlgn="ctr"/>
                      <a:r>
                        <a:rPr lang="tr-TR" sz="1000" b="1" i="0" u="none" strike="noStrike" dirty="0">
                          <a:effectLst/>
                          <a:latin typeface="Century"/>
                        </a:rPr>
                        <a:t>VERGİ GELİRLERİ</a:t>
                      </a: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000" b="1" i="0" u="none" strike="noStrike" dirty="0" smtClean="0">
                          <a:effectLst/>
                          <a:latin typeface="Century"/>
                        </a:rPr>
                        <a:t>2019</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r" fontAlgn="ctr"/>
                      <a:r>
                        <a:rPr lang="tr-TR" sz="1000" b="1" i="0" u="none" strike="noStrike" dirty="0" smtClean="0">
                          <a:effectLst/>
                          <a:latin typeface="Century"/>
                        </a:rPr>
                        <a:t>62.972.520,13</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tr-TR"/>
                    </a:p>
                  </a:txBody>
                  <a:tcPr/>
                </a:tc>
                <a:tc>
                  <a:txBody>
                    <a:bodyPr/>
                    <a:lstStyle/>
                    <a:p>
                      <a:pPr algn="r" fontAlgn="ctr"/>
                      <a:r>
                        <a:rPr lang="tr-TR" sz="1000" b="1" i="0" u="none" strike="noStrike" dirty="0" smtClean="0">
                          <a:effectLst/>
                          <a:latin typeface="Century"/>
                        </a:rPr>
                        <a:t>41.790.777,33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%,66.36</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%27,88</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%29,98</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233383">
                <a:tc vMerge="1">
                  <a:txBody>
                    <a:bodyPr/>
                    <a:lstStyle/>
                    <a:p>
                      <a:endParaRPr lang="tr-TR"/>
                    </a:p>
                  </a:txBody>
                  <a:tcPr/>
                </a:tc>
                <a:tc>
                  <a:txBody>
                    <a:bodyPr/>
                    <a:lstStyle/>
                    <a:p>
                      <a:pPr algn="ctr" fontAlgn="ctr"/>
                      <a:r>
                        <a:rPr lang="tr-TR" sz="1000" b="1" i="0" u="none" strike="noStrike" dirty="0" smtClean="0">
                          <a:effectLst/>
                          <a:latin typeface="Century"/>
                        </a:rPr>
                        <a:t>2018</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r" fontAlgn="ctr"/>
                      <a:r>
                        <a:rPr lang="tr-TR" sz="1000" b="1" i="0" u="none" strike="noStrike" dirty="0" smtClean="0">
                          <a:effectLst/>
                          <a:latin typeface="Century"/>
                        </a:rPr>
                        <a:t>41.518.674,15</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tr-TR"/>
                    </a:p>
                  </a:txBody>
                  <a:tcPr/>
                </a:tc>
                <a:tc>
                  <a:txBody>
                    <a:bodyPr/>
                    <a:lstStyle/>
                    <a:p>
                      <a:pPr algn="r" fontAlgn="ctr"/>
                      <a:r>
                        <a:rPr lang="tr-TR" sz="1000" b="1" i="0" u="none" strike="noStrike" dirty="0" smtClean="0">
                          <a:effectLst/>
                          <a:latin typeface="Century"/>
                        </a:rPr>
                        <a:t>27.759.344,20</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233383">
                <a:tc rowSpan="2">
                  <a:txBody>
                    <a:bodyPr/>
                    <a:lstStyle/>
                    <a:p>
                      <a:pPr algn="l" fontAlgn="ctr"/>
                      <a:r>
                        <a:rPr lang="tr-TR" sz="1000" b="1" i="0" u="none" strike="noStrike" dirty="0">
                          <a:effectLst/>
                          <a:latin typeface="Century"/>
                        </a:rPr>
                        <a:t>VERGİ DIŞI GELİRLER</a:t>
                      </a: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000" b="1" i="0" u="none" strike="noStrike" dirty="0" smtClean="0">
                          <a:effectLst/>
                          <a:latin typeface="Century"/>
                        </a:rPr>
                        <a:t>2019</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r" fontAlgn="ctr"/>
                      <a:r>
                        <a:rPr lang="tr-TR" sz="1000" b="1" i="0" u="none" strike="noStrike" dirty="0" smtClean="0">
                          <a:effectLst/>
                          <a:latin typeface="Century"/>
                        </a:rPr>
                        <a:t>12..724.227,87</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tr-TR"/>
                    </a:p>
                  </a:txBody>
                  <a:tcPr/>
                </a:tc>
                <a:tc>
                  <a:txBody>
                    <a:bodyPr/>
                    <a:lstStyle/>
                    <a:p>
                      <a:pPr algn="r" fontAlgn="ctr"/>
                      <a:r>
                        <a:rPr lang="tr-TR" sz="1000" b="1" i="0" u="none" strike="noStrike" dirty="0" smtClean="0">
                          <a:effectLst/>
                          <a:latin typeface="Century"/>
                        </a:rPr>
                        <a:t>3.853.750,28</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%30,29</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-%7,08</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-%0,32</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289628">
                <a:tc vMerge="1">
                  <a:txBody>
                    <a:bodyPr/>
                    <a:lstStyle/>
                    <a:p>
                      <a:endParaRPr lang="tr-TR"/>
                    </a:p>
                  </a:txBody>
                  <a:tcPr/>
                </a:tc>
                <a:tc>
                  <a:txBody>
                    <a:bodyPr/>
                    <a:lstStyle/>
                    <a:p>
                      <a:pPr algn="ctr" fontAlgn="ctr"/>
                      <a:r>
                        <a:rPr lang="tr-TR" sz="1000" b="1" i="0" u="none" strike="noStrike" dirty="0" smtClean="0">
                          <a:effectLst/>
                          <a:latin typeface="Century"/>
                        </a:rPr>
                        <a:t>2018</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r" fontAlgn="ctr"/>
                      <a:r>
                        <a:rPr lang="tr-TR" sz="1000" b="1" i="0" u="none" strike="noStrike" dirty="0" smtClean="0">
                          <a:effectLst/>
                          <a:latin typeface="Century"/>
                        </a:rPr>
                        <a:t>12.980.780,16</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tr-TR"/>
                    </a:p>
                  </a:txBody>
                  <a:tcPr/>
                </a:tc>
                <a:tc>
                  <a:txBody>
                    <a:bodyPr/>
                    <a:lstStyle/>
                    <a:p>
                      <a:pPr algn="r" fontAlgn="ctr"/>
                      <a:r>
                        <a:rPr lang="tr-TR" sz="1000" b="1" i="0" u="none" strike="noStrike" dirty="0" smtClean="0">
                          <a:effectLst/>
                          <a:latin typeface="Century"/>
                        </a:rPr>
                        <a:t>2.992.302,73</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233383">
                <a:tc rowSpan="2">
                  <a:txBody>
                    <a:bodyPr/>
                    <a:lstStyle/>
                    <a:p>
                      <a:pPr algn="l" fontAlgn="ctr"/>
                      <a:r>
                        <a:rPr lang="tr-TR" sz="1000" b="1" i="0" u="none" strike="noStrike" dirty="0">
                          <a:effectLst/>
                          <a:latin typeface="Century"/>
                        </a:rPr>
                        <a:t>SERMAYE GELİRLERİ</a:t>
                      </a: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000" b="1" i="0" u="none" strike="noStrike" dirty="0" smtClean="0">
                          <a:effectLst/>
                          <a:latin typeface="Century"/>
                        </a:rPr>
                        <a:t>2019</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r" fontAlgn="ctr"/>
                      <a:r>
                        <a:rPr lang="tr-TR" sz="1000" b="1" i="0" u="none" strike="noStrike" dirty="0" smtClean="0">
                          <a:effectLst/>
                          <a:latin typeface="Century"/>
                        </a:rPr>
                        <a:t>1.909.902,40</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tr-TR"/>
                    </a:p>
                  </a:txBody>
                  <a:tcPr/>
                </a:tc>
                <a:tc>
                  <a:txBody>
                    <a:bodyPr/>
                    <a:lstStyle/>
                    <a:p>
                      <a:pPr algn="r" fontAlgn="ctr"/>
                      <a:r>
                        <a:rPr lang="tr-TR" sz="1000" b="1" i="0" u="none" strike="noStrike" dirty="0" smtClean="0">
                          <a:effectLst/>
                          <a:latin typeface="Century"/>
                        </a:rPr>
                        <a:t>1.567.352,61</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%82,06</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%4,62</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%5,63</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233383">
                <a:tc vMerge="1">
                  <a:txBody>
                    <a:bodyPr/>
                    <a:lstStyle/>
                    <a:p>
                      <a:endParaRPr lang="tr-TR"/>
                    </a:p>
                  </a:txBody>
                  <a:tcPr/>
                </a:tc>
                <a:tc>
                  <a:txBody>
                    <a:bodyPr/>
                    <a:lstStyle/>
                    <a:p>
                      <a:pPr algn="ctr" fontAlgn="ctr"/>
                      <a:r>
                        <a:rPr lang="tr-TR" sz="1000" b="1" i="0" u="none" strike="noStrike" dirty="0" smtClean="0">
                          <a:effectLst/>
                          <a:latin typeface="Century"/>
                        </a:rPr>
                        <a:t>2018</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r" fontAlgn="ctr"/>
                      <a:r>
                        <a:rPr lang="tr-TR" sz="1000" b="1" i="0" u="none" strike="noStrike" dirty="0" smtClean="0">
                          <a:effectLst/>
                          <a:latin typeface="Century"/>
                        </a:rPr>
                        <a:t>820.598,72</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tr-TR"/>
                    </a:p>
                  </a:txBody>
                  <a:tcPr/>
                </a:tc>
                <a:tc>
                  <a:txBody>
                    <a:bodyPr/>
                    <a:lstStyle/>
                    <a:p>
                      <a:pPr algn="r" fontAlgn="ctr"/>
                      <a:r>
                        <a:rPr lang="tr-TR" sz="1000" b="1" i="0" u="none" strike="noStrike" dirty="0" smtClean="0">
                          <a:effectLst/>
                          <a:latin typeface="Century"/>
                        </a:rPr>
                        <a:t>820.598,72</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233383">
                <a:tc rowSpan="2">
                  <a:txBody>
                    <a:bodyPr/>
                    <a:lstStyle/>
                    <a:p>
                      <a:pPr algn="l" fontAlgn="ctr"/>
                      <a:r>
                        <a:rPr lang="tr-TR" sz="1000" b="1" i="0" u="none" strike="noStrike" dirty="0">
                          <a:effectLst/>
                          <a:latin typeface="Century"/>
                        </a:rPr>
                        <a:t>BÜTÇE GELİRLERİ TOPLAMI (125 KALEM)</a:t>
                      </a: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000" b="1" i="0" u="none" strike="noStrike" dirty="0" smtClean="0">
                          <a:effectLst/>
                          <a:latin typeface="Century"/>
                        </a:rPr>
                        <a:t>2019</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r" fontAlgn="ctr"/>
                      <a:r>
                        <a:rPr lang="tr-TR" sz="1000" b="1" i="0" u="none" strike="noStrike" dirty="0" smtClean="0">
                          <a:effectLst/>
                          <a:latin typeface="Century"/>
                        </a:rPr>
                        <a:t>77.606.650,40</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tr-TR"/>
                    </a:p>
                  </a:txBody>
                  <a:tcPr/>
                </a:tc>
                <a:tc>
                  <a:txBody>
                    <a:bodyPr/>
                    <a:lstStyle/>
                    <a:p>
                      <a:pPr algn="r" fontAlgn="ctr"/>
                      <a:r>
                        <a:rPr lang="tr-TR" sz="1000" b="1" i="0" u="none" strike="noStrike" dirty="0" smtClean="0">
                          <a:effectLst/>
                          <a:latin typeface="Century"/>
                        </a:rPr>
                        <a:t>47.211.880,22</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%60,83</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%20,88</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%26,69</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233383">
                <a:tc vMerge="1">
                  <a:txBody>
                    <a:bodyPr/>
                    <a:lstStyle/>
                    <a:p>
                      <a:endParaRPr lang="tr-TR"/>
                    </a:p>
                  </a:txBody>
                  <a:tcPr/>
                </a:tc>
                <a:tc>
                  <a:txBody>
                    <a:bodyPr/>
                    <a:lstStyle/>
                    <a:p>
                      <a:pPr algn="ctr" fontAlgn="ctr"/>
                      <a:r>
                        <a:rPr lang="tr-TR" sz="1000" b="1" i="0" u="none" strike="noStrike" dirty="0" smtClean="0">
                          <a:effectLst/>
                          <a:latin typeface="Century"/>
                        </a:rPr>
                        <a:t>2018</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r" fontAlgn="ctr"/>
                      <a:r>
                        <a:rPr lang="tr-TR" sz="1000" b="1" i="0" u="none" strike="noStrike" dirty="0" smtClean="0">
                          <a:effectLst/>
                          <a:latin typeface="Century"/>
                        </a:rPr>
                        <a:t>64.203.011,48</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tr-TR" dirty="0"/>
                    </a:p>
                  </a:txBody>
                  <a:tcPr/>
                </a:tc>
                <a:tc>
                  <a:txBody>
                    <a:bodyPr/>
                    <a:lstStyle/>
                    <a:p>
                      <a:pPr algn="r" fontAlgn="ctr"/>
                      <a:r>
                        <a:rPr lang="tr-TR" sz="1000" b="1" i="0" u="none" strike="noStrike" dirty="0" smtClean="0">
                          <a:effectLst/>
                          <a:latin typeface="Century"/>
                        </a:rPr>
                        <a:t>37.264.462,33</a:t>
                      </a:r>
                      <a:endParaRPr lang="tr-TR" sz="10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327109">
                <a:tc gridSpan="8">
                  <a:txBody>
                    <a:bodyPr/>
                    <a:lstStyle/>
                    <a:p>
                      <a:pPr algn="ctr" fontAlgn="ctr"/>
                      <a:r>
                        <a:rPr lang="tr-TR" sz="1000" b="1" i="0" u="none" strike="noStrike" dirty="0">
                          <a:effectLst/>
                          <a:latin typeface="Century"/>
                        </a:rPr>
                        <a:t>BAZI VERGİ GELİRLERİNE AİT BİLGİLER</a:t>
                      </a: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EC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10506">
                <a:tc>
                  <a:txBody>
                    <a:bodyPr/>
                    <a:lstStyle/>
                    <a:p>
                      <a:pPr algn="l" fontAlgn="b"/>
                      <a:r>
                        <a:rPr lang="tr-TR" sz="1000" b="1" i="0" u="none" strike="noStrike" dirty="0">
                          <a:effectLst/>
                          <a:latin typeface="Century"/>
                        </a:rPr>
                        <a:t> </a:t>
                      </a:r>
                    </a:p>
                  </a:txBody>
                  <a:tcPr marL="4983" marR="4983" marT="4983" marB="0" anchor="b">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ECFF"/>
                    </a:solidFill>
                  </a:tcPr>
                </a:tc>
                <a:tc>
                  <a:txBody>
                    <a:bodyPr/>
                    <a:lstStyle/>
                    <a:p>
                      <a:pPr algn="ctr" fontAlgn="ctr"/>
                      <a:r>
                        <a:rPr lang="tr-TR" sz="1000" b="1" i="0" u="none" strike="noStrike" dirty="0">
                          <a:effectLst/>
                          <a:latin typeface="Century"/>
                        </a:rPr>
                        <a:t>YILI</a:t>
                      </a: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ECFF"/>
                    </a:solidFill>
                  </a:tcPr>
                </a:tc>
                <a:tc>
                  <a:txBody>
                    <a:bodyPr/>
                    <a:lstStyle/>
                    <a:p>
                      <a:pPr algn="ctr" fontAlgn="t"/>
                      <a:r>
                        <a:rPr lang="tr-TR" sz="1000" b="1" i="0" u="none" strike="noStrike" dirty="0">
                          <a:effectLst/>
                          <a:latin typeface="Century"/>
                        </a:rPr>
                        <a:t>TAHAKKUK</a:t>
                      </a:r>
                    </a:p>
                  </a:txBody>
                  <a:tcPr marL="4983" marR="4983" marT="4983" marB="0">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ECFF"/>
                    </a:solidFill>
                  </a:tcPr>
                </a:tc>
                <a:tc gridSpan="2">
                  <a:txBody>
                    <a:bodyPr/>
                    <a:lstStyle/>
                    <a:p>
                      <a:pPr algn="ctr" fontAlgn="t"/>
                      <a:r>
                        <a:rPr lang="tr-TR" sz="1000" b="1" i="0" u="none" strike="noStrike" dirty="0">
                          <a:effectLst/>
                          <a:latin typeface="Century"/>
                        </a:rPr>
                        <a:t>TAHSİLAT</a:t>
                      </a:r>
                    </a:p>
                  </a:txBody>
                  <a:tcPr marL="4983" marR="4983" marT="4983" marB="0">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ECFF"/>
                    </a:solidFill>
                  </a:tcPr>
                </a:tc>
                <a:tc hMerge="1">
                  <a:txBody>
                    <a:bodyPr/>
                    <a:lstStyle/>
                    <a:p>
                      <a:pPr algn="ctr" fontAlgn="t"/>
                      <a:endParaRPr lang="tr-TR" sz="1000" b="1" i="0" u="none" strike="noStrike" dirty="0">
                        <a:effectLst/>
                        <a:latin typeface="Century"/>
                      </a:endParaRPr>
                    </a:p>
                  </a:txBody>
                  <a:tcPr marL="4983" marR="4983" marT="4983" marB="0">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ECFF"/>
                    </a:solidFill>
                  </a:tcPr>
                </a:tc>
                <a:tc>
                  <a:txBody>
                    <a:bodyPr/>
                    <a:lstStyle/>
                    <a:p>
                      <a:pPr algn="ctr" fontAlgn="t"/>
                      <a:r>
                        <a:rPr lang="tr-TR" sz="1000" b="1" i="0" u="none" strike="noStrike" dirty="0">
                          <a:effectLst/>
                          <a:latin typeface="Century"/>
                        </a:rPr>
                        <a:t>TAHSİLAT NİSPETİ</a:t>
                      </a:r>
                    </a:p>
                  </a:txBody>
                  <a:tcPr marL="4983" marR="4983" marT="4983" marB="0">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ECFF"/>
                    </a:solidFill>
                  </a:tcPr>
                </a:tc>
                <a:tc>
                  <a:txBody>
                    <a:bodyPr/>
                    <a:lstStyle/>
                    <a:p>
                      <a:pPr algn="ctr" fontAlgn="t"/>
                      <a:r>
                        <a:rPr lang="tr-TR" sz="1000" b="1" i="0" u="none" strike="noStrike" dirty="0">
                          <a:effectLst/>
                          <a:latin typeface="Century"/>
                        </a:rPr>
                        <a:t>TAHAKKUK ARTIŞI</a:t>
                      </a:r>
                    </a:p>
                  </a:txBody>
                  <a:tcPr marL="4983" marR="4983" marT="4983" marB="0">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ECFF"/>
                    </a:solidFill>
                  </a:tcPr>
                </a:tc>
                <a:tc>
                  <a:txBody>
                    <a:bodyPr/>
                    <a:lstStyle/>
                    <a:p>
                      <a:pPr algn="ctr" fontAlgn="t"/>
                      <a:r>
                        <a:rPr lang="tr-TR" sz="1000" b="1" i="0" u="none" strike="noStrike" dirty="0">
                          <a:effectLst/>
                          <a:latin typeface="Century"/>
                        </a:rPr>
                        <a:t>TAHSİLAT ARTIŞI</a:t>
                      </a:r>
                    </a:p>
                  </a:txBody>
                  <a:tcPr marL="4983" marR="4983" marT="4983" marB="0">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ECFF"/>
                    </a:solidFill>
                  </a:tcPr>
                </a:tc>
              </a:tr>
              <a:tr h="278390">
                <a:tc rowSpan="2">
                  <a:txBody>
                    <a:bodyPr/>
                    <a:lstStyle/>
                    <a:p>
                      <a:pPr algn="l" fontAlgn="ctr"/>
                      <a:r>
                        <a:rPr lang="tr-TR" sz="1000" b="1" i="0" u="none" strike="noStrike" dirty="0">
                          <a:effectLst/>
                          <a:latin typeface="Century"/>
                        </a:rPr>
                        <a:t>GELİR VERGİSİ</a:t>
                      </a: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ECFF"/>
                    </a:solidFill>
                  </a:tcPr>
                </a:tc>
                <a:tc>
                  <a:txBody>
                    <a:bodyPr/>
                    <a:lstStyle/>
                    <a:p>
                      <a:pPr algn="ctr" fontAlgn="ctr"/>
                      <a:r>
                        <a:rPr lang="tr-TR" sz="1000" b="1" i="0" u="none" strike="noStrike" dirty="0" smtClean="0">
                          <a:effectLst/>
                          <a:latin typeface="Century"/>
                        </a:rPr>
                        <a:t>2019</a:t>
                      </a:r>
                      <a:endParaRPr lang="tr-TR" sz="1000" b="1" i="0" u="none" strike="noStrike" dirty="0">
                        <a:effectLst/>
                        <a:latin typeface="Century"/>
                      </a:endParaRP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CC"/>
                    </a:solidFill>
                  </a:tcPr>
                </a:tc>
                <a:tc>
                  <a:txBody>
                    <a:bodyPr/>
                    <a:lstStyle/>
                    <a:p>
                      <a:pPr algn="r" fontAlgn="ctr"/>
                      <a:r>
                        <a:rPr lang="tr-TR" sz="1000" b="1" i="0" u="none" strike="noStrike" dirty="0" smtClean="0">
                          <a:effectLst/>
                          <a:latin typeface="Century"/>
                        </a:rPr>
                        <a:t>4.243.092,53</a:t>
                      </a: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CC"/>
                    </a:solidFill>
                  </a:tcPr>
                </a:tc>
                <a:tc gridSpan="2">
                  <a:txBody>
                    <a:bodyPr/>
                    <a:lstStyle/>
                    <a:p>
                      <a:pPr algn="r" fontAlgn="ctr"/>
                      <a:r>
                        <a:rPr lang="tr-TR" sz="1000" b="1" i="0" u="none" strike="noStrike" dirty="0" smtClean="0">
                          <a:effectLst/>
                          <a:latin typeface="Century"/>
                        </a:rPr>
                        <a:t>984.384,46</a:t>
                      </a: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CC"/>
                    </a:solidFill>
                  </a:tcPr>
                </a:tc>
                <a:tc hMerge="1">
                  <a:txBody>
                    <a:bodyPr/>
                    <a:lstStyle/>
                    <a:p>
                      <a:pPr algn="r" fontAlgn="ct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%23,20</a:t>
                      </a:r>
                      <a:endParaRPr lang="tr-TR" sz="1000" b="1" i="0" u="none" strike="noStrike" dirty="0">
                        <a:effectLst/>
                        <a:latin typeface="Century"/>
                      </a:endParaRP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-%1,43</a:t>
                      </a:r>
                      <a:endParaRPr lang="tr-TR" sz="1000" b="1" i="0" u="none" strike="noStrike" dirty="0">
                        <a:effectLst/>
                        <a:latin typeface="Century"/>
                      </a:endParaRP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%3,57</a:t>
                      </a:r>
                      <a:endParaRPr lang="tr-TR" sz="1000" b="1" i="0" u="none" strike="noStrike" dirty="0">
                        <a:effectLst/>
                        <a:latin typeface="Century"/>
                      </a:endParaRP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CC"/>
                    </a:solidFill>
                  </a:tcPr>
                </a:tc>
              </a:tr>
              <a:tr h="278390">
                <a:tc vMerge="1">
                  <a:txBody>
                    <a:bodyPr/>
                    <a:lstStyle/>
                    <a:p>
                      <a:endParaRPr lang="tr-TR"/>
                    </a:p>
                  </a:txBody>
                  <a:tcPr/>
                </a:tc>
                <a:tc>
                  <a:txBody>
                    <a:bodyPr/>
                    <a:lstStyle/>
                    <a:p>
                      <a:pPr algn="ctr" fontAlgn="ctr"/>
                      <a:r>
                        <a:rPr lang="tr-TR" sz="1000" b="1" i="0" u="none" strike="noStrike" dirty="0" smtClean="0">
                          <a:effectLst/>
                          <a:latin typeface="Century"/>
                        </a:rPr>
                        <a:t>2018</a:t>
                      </a:r>
                      <a:endParaRPr lang="tr-TR" sz="1000" b="1" i="0" u="none" strike="noStrike" dirty="0">
                        <a:effectLst/>
                        <a:latin typeface="Century"/>
                      </a:endParaRP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FFCC"/>
                    </a:solidFill>
                  </a:tcPr>
                </a:tc>
                <a:tc>
                  <a:txBody>
                    <a:bodyPr/>
                    <a:lstStyle/>
                    <a:p>
                      <a:pPr algn="r" fontAlgn="ctr"/>
                      <a:r>
                        <a:rPr lang="tr-TR" sz="1000" b="1" i="0" u="none" strike="noStrike" dirty="0" smtClean="0">
                          <a:effectLst/>
                          <a:latin typeface="Century"/>
                        </a:rPr>
                        <a:t>1.847.934,29</a:t>
                      </a: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FFCC"/>
                    </a:solidFill>
                  </a:tcPr>
                </a:tc>
                <a:tc gridSpan="2">
                  <a:txBody>
                    <a:bodyPr/>
                    <a:lstStyle/>
                    <a:p>
                      <a:pPr algn="r" fontAlgn="ctr"/>
                      <a:r>
                        <a:rPr lang="tr-TR" sz="1000" b="1" i="0" u="none" strike="noStrike" dirty="0" smtClean="0">
                          <a:effectLst/>
                          <a:latin typeface="Century"/>
                        </a:rPr>
                        <a:t>152.609,87</a:t>
                      </a: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FFCC"/>
                    </a:solidFill>
                  </a:tcPr>
                </a:tc>
                <a:tc hMerge="1">
                  <a:txBody>
                    <a:bodyPr/>
                    <a:lstStyle/>
                    <a:p>
                      <a:pPr algn="r" fontAlgn="ct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FFCC"/>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289381">
                <a:tc rowSpan="2">
                  <a:txBody>
                    <a:bodyPr/>
                    <a:lstStyle/>
                    <a:p>
                      <a:pPr algn="l" fontAlgn="ctr"/>
                      <a:r>
                        <a:rPr lang="tr-TR" sz="1000" b="1" i="0" u="none" strike="noStrike" dirty="0">
                          <a:effectLst/>
                          <a:latin typeface="Century"/>
                        </a:rPr>
                        <a:t>KURUMLAR VERGİSİ</a:t>
                      </a: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fontAlgn="ctr"/>
                      <a:r>
                        <a:rPr lang="tr-TR" sz="1000" b="1" i="0" u="none" strike="noStrike" dirty="0" smtClean="0">
                          <a:effectLst/>
                          <a:latin typeface="Century"/>
                        </a:rPr>
                        <a:t>2019</a:t>
                      </a:r>
                      <a:endParaRPr lang="tr-TR" sz="1000" b="1" i="0" u="none" strike="noStrike" dirty="0">
                        <a:effectLst/>
                        <a:latin typeface="Century"/>
                      </a:endParaRP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CC"/>
                    </a:solidFill>
                  </a:tcPr>
                </a:tc>
                <a:tc>
                  <a:txBody>
                    <a:bodyPr/>
                    <a:lstStyle/>
                    <a:p>
                      <a:pPr algn="r" fontAlgn="ctr"/>
                      <a:r>
                        <a:rPr lang="tr-TR" sz="1000" b="1" i="0" u="none" strike="noStrike" dirty="0" smtClean="0">
                          <a:effectLst/>
                          <a:latin typeface="Century"/>
                        </a:rPr>
                        <a:t>1.570.694,67</a:t>
                      </a: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CC"/>
                    </a:solidFill>
                  </a:tcPr>
                </a:tc>
                <a:tc gridSpan="2">
                  <a:txBody>
                    <a:bodyPr/>
                    <a:lstStyle/>
                    <a:p>
                      <a:pPr algn="r" fontAlgn="ctr"/>
                      <a:r>
                        <a:rPr lang="tr-TR" sz="1000" b="1" i="0" u="none" strike="noStrike" dirty="0" smtClean="0">
                          <a:effectLst/>
                          <a:latin typeface="Century"/>
                        </a:rPr>
                        <a:t>295.918,93</a:t>
                      </a: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CC"/>
                    </a:solidFill>
                  </a:tcPr>
                </a:tc>
                <a:tc hMerge="1">
                  <a:txBody>
                    <a:bodyPr/>
                    <a:lstStyle/>
                    <a:p>
                      <a:pPr algn="r" fontAlgn="ct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%18,84</a:t>
                      </a:r>
                      <a:endParaRPr lang="tr-TR" sz="1000" b="1" i="0" u="none" strike="noStrike" dirty="0">
                        <a:effectLst/>
                        <a:latin typeface="Century"/>
                      </a:endParaRP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%26,01</a:t>
                      </a:r>
                      <a:endParaRPr lang="tr-TR" sz="1000" b="1" i="0" u="none" strike="noStrike" dirty="0">
                        <a:effectLst/>
                        <a:latin typeface="Century"/>
                      </a:endParaRP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%196,92</a:t>
                      </a:r>
                      <a:endParaRPr lang="tr-TR" sz="1000" b="1" i="0" u="none" strike="noStrike" dirty="0">
                        <a:effectLst/>
                        <a:latin typeface="Century"/>
                      </a:endParaRP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278390">
                <a:tc vMerge="1">
                  <a:txBody>
                    <a:bodyPr/>
                    <a:lstStyle/>
                    <a:p>
                      <a:endParaRPr lang="tr-TR"/>
                    </a:p>
                  </a:txBody>
                  <a:tcPr/>
                </a:tc>
                <a:tc>
                  <a:txBody>
                    <a:bodyPr/>
                    <a:lstStyle/>
                    <a:p>
                      <a:pPr algn="ctr" fontAlgn="ctr"/>
                      <a:r>
                        <a:rPr lang="tr-TR" sz="1000" b="1" i="0" u="none" strike="noStrike" dirty="0" smtClean="0">
                          <a:effectLst/>
                          <a:latin typeface="Century"/>
                        </a:rPr>
                        <a:t>2018</a:t>
                      </a:r>
                      <a:endParaRPr lang="tr-TR" sz="1000" b="1" i="0" u="none" strike="noStrike" dirty="0">
                        <a:effectLst/>
                        <a:latin typeface="Century"/>
                      </a:endParaRPr>
                    </a:p>
                  </a:txBody>
                  <a:tcPr marL="4983" marR="4983" marT="4983"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FFCC"/>
                    </a:solidFill>
                  </a:tcPr>
                </a:tc>
                <a:tc>
                  <a:txBody>
                    <a:bodyPr/>
                    <a:lstStyle/>
                    <a:p>
                      <a:pPr algn="r" fontAlgn="ctr"/>
                      <a:r>
                        <a:rPr lang="tr-TR" sz="1000" b="1" i="0" u="none" strike="noStrike" dirty="0" smtClean="0">
                          <a:effectLst/>
                          <a:latin typeface="Century"/>
                        </a:rPr>
                        <a:t>1.250.440,94</a:t>
                      </a: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FFCC"/>
                    </a:solidFill>
                  </a:tcPr>
                </a:tc>
                <a:tc gridSpan="2">
                  <a:txBody>
                    <a:bodyPr/>
                    <a:lstStyle/>
                    <a:p>
                      <a:pPr algn="r" fontAlgn="ctr"/>
                      <a:r>
                        <a:rPr lang="tr-TR" sz="1000" b="1" i="0" u="none" strike="noStrike" dirty="0" smtClean="0">
                          <a:effectLst/>
                          <a:latin typeface="Century"/>
                        </a:rPr>
                        <a:t>70.541,43</a:t>
                      </a: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FFCC"/>
                    </a:solidFill>
                  </a:tcPr>
                </a:tc>
                <a:tc hMerge="1">
                  <a:txBody>
                    <a:bodyPr/>
                    <a:lstStyle/>
                    <a:p>
                      <a:pPr algn="r" fontAlgn="ct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CCFFCC"/>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278390">
                <a:tc rowSpan="2">
                  <a:txBody>
                    <a:bodyPr/>
                    <a:lstStyle/>
                    <a:p>
                      <a:pPr algn="l" fontAlgn="ctr"/>
                      <a:r>
                        <a:rPr lang="tr-TR" sz="1000" b="1" i="0" u="none" strike="noStrike" dirty="0">
                          <a:effectLst/>
                          <a:latin typeface="Century"/>
                        </a:rPr>
                        <a:t>KATMA DEĞER VERGİSİ</a:t>
                      </a:r>
                    </a:p>
                  </a:txBody>
                  <a:tcPr marL="4983" marR="4983" marT="49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fontAlgn="ctr"/>
                      <a:r>
                        <a:rPr lang="tr-TR" sz="1000" b="1" i="0" u="none" strike="noStrike" dirty="0" smtClean="0">
                          <a:effectLst/>
                          <a:latin typeface="Century"/>
                        </a:rPr>
                        <a:t>2019</a:t>
                      </a:r>
                      <a:endParaRPr lang="tr-TR" sz="1000" b="1" i="0" u="none" strike="noStrike" dirty="0">
                        <a:effectLst/>
                        <a:latin typeface="Century"/>
                      </a:endParaRPr>
                    </a:p>
                  </a:txBody>
                  <a:tcPr marL="4983" marR="4983" marT="4983" marB="0" anchor="ctr">
                    <a:lnL w="12700" cap="flat" cmpd="sng" algn="ctr">
                      <a:solidFill>
                        <a:schemeClr val="tx1"/>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ctr"/>
                      <a:r>
                        <a:rPr lang="tr-TR" sz="1000" b="1" i="0" u="none" strike="noStrike" dirty="0" smtClean="0">
                          <a:effectLst/>
                          <a:latin typeface="Century"/>
                        </a:rPr>
                        <a:t>5.74.568,24</a:t>
                      </a: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r" fontAlgn="ctr"/>
                      <a:r>
                        <a:rPr lang="tr-TR" sz="1000" b="1" i="0" u="none" strike="noStrike" dirty="0" smtClean="0">
                          <a:effectLst/>
                          <a:latin typeface="Century"/>
                        </a:rPr>
                        <a:t>1.525.109,33</a:t>
                      </a: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algn="r" fontAlgn="ctr"/>
                      <a:endParaRPr lang="tr-TR" sz="1000" b="1" i="0" u="none" strike="noStrike" dirty="0">
                        <a:effectLst/>
                        <a:latin typeface="Century"/>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%26,64</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%1,71</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tr-TR" sz="1000" b="1" i="0" u="none" strike="noStrike" dirty="0" smtClean="0">
                          <a:effectLst/>
                          <a:latin typeface="Century"/>
                        </a:rPr>
                        <a:t>-%9,25</a:t>
                      </a:r>
                      <a:endParaRPr lang="tr-TR" sz="1000" b="1" i="0" u="none" strike="noStrike" dirty="0">
                        <a:effectLst/>
                        <a:latin typeface="Century"/>
                      </a:endParaRPr>
                    </a:p>
                  </a:txBody>
                  <a:tcPr marL="4983" marR="4983" marT="4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278390">
                <a:tc vMerge="1">
                  <a:txBody>
                    <a:bodyPr/>
                    <a:lstStyle/>
                    <a:p>
                      <a:endParaRPr lang="tr-TR"/>
                    </a:p>
                  </a:txBody>
                  <a:tcPr/>
                </a:tc>
                <a:tc>
                  <a:txBody>
                    <a:bodyPr/>
                    <a:lstStyle/>
                    <a:p>
                      <a:pPr algn="ctr" fontAlgn="ctr"/>
                      <a:r>
                        <a:rPr lang="tr-TR" sz="1000" b="1" i="0" u="none" strike="noStrike" dirty="0" smtClean="0">
                          <a:effectLst/>
                          <a:latin typeface="Century"/>
                        </a:rPr>
                        <a:t>2018</a:t>
                      </a:r>
                      <a:endParaRPr lang="tr-TR" sz="1000" b="1" i="0" u="none" strike="noStrike" dirty="0">
                        <a:effectLst/>
                        <a:latin typeface="Century"/>
                      </a:endParaRPr>
                    </a:p>
                  </a:txBody>
                  <a:tcPr marL="4983" marR="4983" marT="4983"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900" b="1" i="0" u="none" strike="noStrike" dirty="0" smtClean="0">
                          <a:effectLst/>
                          <a:latin typeface="Century"/>
                        </a:rPr>
                        <a:t>5.314.772,35</a:t>
                      </a:r>
                      <a:endParaRPr lang="tr-TR" sz="9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r" fontAlgn="ctr"/>
                      <a:r>
                        <a:rPr lang="tr-TR" sz="900" b="1" i="0" u="none" strike="noStrike" dirty="0" smtClean="0">
                          <a:effectLst/>
                          <a:latin typeface="Century"/>
                        </a:rPr>
                        <a:t>2.295.364,97</a:t>
                      </a:r>
                      <a:endParaRPr lang="tr-TR" sz="9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r" fontAlgn="ctr"/>
                      <a:endParaRPr lang="tr-TR" sz="9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vMerge="1">
                  <a:txBody>
                    <a:bodyPr/>
                    <a:lstStyle/>
                    <a:p>
                      <a:endParaRPr lang="tr-TR"/>
                    </a:p>
                  </a:txBody>
                  <a:tcPr/>
                </a:tc>
                <a:tc vMerge="1">
                  <a:txBody>
                    <a:bodyPr/>
                    <a:lstStyle/>
                    <a:p>
                      <a:endParaRPr lang="tr-TR"/>
                    </a:p>
                  </a:txBody>
                  <a:tcPr/>
                </a:tc>
                <a:tc vMerge="1">
                  <a:txBody>
                    <a:bodyPr/>
                    <a:lstStyle/>
                    <a:p>
                      <a:endParaRPr lang="tr-TR"/>
                    </a:p>
                  </a:txBody>
                  <a:tcPr/>
                </a:tc>
              </a:tr>
            </a:tbl>
          </a:graphicData>
        </a:graphic>
      </p:graphicFrame>
    </p:spTree>
    <p:extLst>
      <p:ext uri="{BB962C8B-B14F-4D97-AF65-F5344CB8AC3E}">
        <p14:creationId xmlns:p14="http://schemas.microsoft.com/office/powerpoint/2010/main" val="2495712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119878742"/>
              </p:ext>
            </p:extLst>
          </p:nvPr>
        </p:nvGraphicFramePr>
        <p:xfrm>
          <a:off x="941699" y="2209622"/>
          <a:ext cx="10522424" cy="3959168"/>
        </p:xfrm>
        <a:graphic>
          <a:graphicData uri="http://schemas.openxmlformats.org/drawingml/2006/table">
            <a:tbl>
              <a:tblPr/>
              <a:tblGrid>
                <a:gridCol w="3393039"/>
                <a:gridCol w="1472722"/>
                <a:gridCol w="1285022"/>
                <a:gridCol w="772666"/>
                <a:gridCol w="1509740"/>
                <a:gridCol w="1280991"/>
                <a:gridCol w="808244"/>
              </a:tblGrid>
              <a:tr h="281105">
                <a:tc rowSpan="2">
                  <a:txBody>
                    <a:bodyPr/>
                    <a:lstStyle/>
                    <a:p>
                      <a:pPr algn="ctr" fontAlgn="ctr"/>
                      <a:r>
                        <a:rPr lang="tr-TR" sz="1300" b="1" i="0" u="none" strike="noStrike" dirty="0">
                          <a:solidFill>
                            <a:srgbClr val="000000"/>
                          </a:solidFill>
                          <a:effectLst/>
                          <a:latin typeface="Times New Roman"/>
                        </a:rPr>
                        <a:t>VD/MM</a:t>
                      </a:r>
                    </a:p>
                  </a:txBody>
                  <a:tcPr marL="6284" marR="6284" marT="62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3">
                  <a:txBody>
                    <a:bodyPr/>
                    <a:lstStyle/>
                    <a:p>
                      <a:pPr algn="ctr" fontAlgn="ctr"/>
                      <a:r>
                        <a:rPr lang="tr-TR" sz="1300" b="1" i="0" u="none" strike="noStrike" dirty="0" smtClean="0">
                          <a:solidFill>
                            <a:srgbClr val="000000"/>
                          </a:solidFill>
                          <a:effectLst/>
                          <a:latin typeface="Times New Roman"/>
                        </a:rPr>
                        <a:t>2018 OCAK-MART</a:t>
                      </a:r>
                      <a:endParaRPr lang="tr-TR" sz="1300" b="1" i="0" u="none" strike="noStrike" dirty="0">
                        <a:solidFill>
                          <a:srgbClr val="000000"/>
                        </a:solidFill>
                        <a:effectLst/>
                        <a:latin typeface="Times New Roman"/>
                      </a:endParaRP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tr-TR"/>
                    </a:p>
                  </a:txBody>
                  <a:tcPr/>
                </a:tc>
                <a:tc hMerge="1">
                  <a:txBody>
                    <a:bodyPr/>
                    <a:lstStyle/>
                    <a:p>
                      <a:endParaRPr lang="tr-TR"/>
                    </a:p>
                  </a:txBody>
                  <a:tcPr/>
                </a:tc>
                <a:tc gridSpan="3">
                  <a:txBody>
                    <a:bodyPr/>
                    <a:lstStyle/>
                    <a:p>
                      <a:pPr algn="ctr" fontAlgn="ctr"/>
                      <a:r>
                        <a:rPr lang="tr-TR" sz="1300" b="1" i="0" u="none" strike="noStrike" dirty="0" smtClean="0">
                          <a:solidFill>
                            <a:srgbClr val="000000"/>
                          </a:solidFill>
                          <a:effectLst/>
                          <a:latin typeface="Times New Roman"/>
                        </a:rPr>
                        <a:t>2019 OCAK-MART</a:t>
                      </a:r>
                      <a:endParaRPr lang="tr-TR" sz="1300" b="1" i="0" u="none" strike="noStrike" dirty="0">
                        <a:solidFill>
                          <a:srgbClr val="000000"/>
                        </a:solidFill>
                        <a:effectLst/>
                        <a:latin typeface="Times New Roman"/>
                      </a:endParaRP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tr-TR"/>
                    </a:p>
                  </a:txBody>
                  <a:tcPr/>
                </a:tc>
                <a:tc hMerge="1">
                  <a:txBody>
                    <a:bodyPr/>
                    <a:lstStyle/>
                    <a:p>
                      <a:endParaRPr lang="tr-TR"/>
                    </a:p>
                  </a:txBody>
                  <a:tcPr/>
                </a:tc>
              </a:tr>
              <a:tr h="429059">
                <a:tc vMerge="1">
                  <a:txBody>
                    <a:bodyPr/>
                    <a:lstStyle/>
                    <a:p>
                      <a:endParaRPr lang="tr-TR"/>
                    </a:p>
                  </a:txBody>
                  <a:tcPr/>
                </a:tc>
                <a:tc>
                  <a:txBody>
                    <a:bodyPr/>
                    <a:lstStyle/>
                    <a:p>
                      <a:pPr algn="ctr" fontAlgn="ctr"/>
                      <a:r>
                        <a:rPr lang="tr-TR" sz="1300" b="1" i="0" u="none" strike="noStrike" dirty="0">
                          <a:solidFill>
                            <a:srgbClr val="000000"/>
                          </a:solidFill>
                          <a:effectLst/>
                          <a:latin typeface="Times New Roman"/>
                        </a:rPr>
                        <a:t>TAHAKKUK</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300" b="1" i="0" u="none" strike="noStrike" dirty="0">
                          <a:solidFill>
                            <a:srgbClr val="000000"/>
                          </a:solidFill>
                          <a:effectLst/>
                          <a:latin typeface="Times New Roman"/>
                        </a:rPr>
                        <a:t>TAHSİLAT</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300" b="1" i="0" u="none" strike="noStrike" dirty="0">
                          <a:solidFill>
                            <a:srgbClr val="000000"/>
                          </a:solidFill>
                          <a:effectLst/>
                          <a:latin typeface="Times New Roman"/>
                        </a:rPr>
                        <a:t>ORAN (%)</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300" b="1" i="0" u="none" strike="noStrike" dirty="0">
                          <a:solidFill>
                            <a:srgbClr val="000000"/>
                          </a:solidFill>
                          <a:effectLst/>
                          <a:latin typeface="Times New Roman"/>
                        </a:rPr>
                        <a:t>TAHAKKUK</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300" b="1" i="0" u="none" strike="noStrike" dirty="0">
                          <a:solidFill>
                            <a:srgbClr val="000000"/>
                          </a:solidFill>
                          <a:effectLst/>
                          <a:latin typeface="Times New Roman"/>
                        </a:rPr>
                        <a:t>TAHSİLAT</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tr-TR" sz="1300" b="1" i="0" u="none" strike="noStrike" dirty="0">
                          <a:solidFill>
                            <a:srgbClr val="000000"/>
                          </a:solidFill>
                          <a:effectLst/>
                          <a:latin typeface="Times New Roman"/>
                        </a:rPr>
                        <a:t>ORAN (%)</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408356">
                <a:tc>
                  <a:txBody>
                    <a:bodyPr/>
                    <a:lstStyle/>
                    <a:p>
                      <a:pPr algn="l" fontAlgn="ctr"/>
                      <a:r>
                        <a:rPr lang="tr-TR" sz="1300" b="1" i="0" u="none" strike="noStrike" dirty="0">
                          <a:solidFill>
                            <a:srgbClr val="000000"/>
                          </a:solidFill>
                          <a:effectLst/>
                          <a:latin typeface="Times New Roman"/>
                        </a:rPr>
                        <a:t>TUNCELİ VERGİ DAİRESİ MÜDÜRLÜĞÜ</a:t>
                      </a:r>
                    </a:p>
                  </a:txBody>
                  <a:tcPr marL="6284" marR="6284" marT="62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r" fontAlgn="ctr"/>
                      <a:r>
                        <a:rPr lang="tr-TR" sz="1100" b="1" i="0" u="none" strike="noStrike">
                          <a:effectLst/>
                          <a:latin typeface="Century"/>
                        </a:rPr>
                        <a:t>32.015.279,55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13.079.793,43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a:effectLst/>
                          <a:latin typeface="Century"/>
                        </a:rPr>
                        <a:t>%40,85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42.245.55,28</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19.291.557,78</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tr-TR" sz="1100" b="1" i="0" u="none" strike="noStrike" dirty="0" smtClean="0">
                          <a:effectLst/>
                          <a:latin typeface="Century"/>
                        </a:rPr>
                        <a:t>%45,67</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355081">
                <a:tc>
                  <a:txBody>
                    <a:bodyPr/>
                    <a:lstStyle/>
                    <a:p>
                      <a:pPr algn="l" fontAlgn="ctr"/>
                      <a:r>
                        <a:rPr lang="tr-TR" sz="1300" b="1" i="0" u="none" strike="noStrike" dirty="0">
                          <a:solidFill>
                            <a:srgbClr val="000000"/>
                          </a:solidFill>
                          <a:effectLst/>
                          <a:latin typeface="Times New Roman"/>
                        </a:rPr>
                        <a:t>ÇEMİŞGEZEK MALMÜDÜRLÜĞÜ</a:t>
                      </a:r>
                    </a:p>
                  </a:txBody>
                  <a:tcPr marL="6284" marR="6284" marT="62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r" fontAlgn="ctr"/>
                      <a:r>
                        <a:rPr lang="tr-TR" sz="1100" b="1" i="0" u="none" strike="noStrike">
                          <a:effectLst/>
                          <a:latin typeface="Century"/>
                        </a:rPr>
                        <a:t>1.927.664,32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561.074,30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a:effectLst/>
                          <a:latin typeface="Century"/>
                        </a:rPr>
                        <a:t>%29,11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2.930.994,35</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1.179.995,04</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tr-TR" sz="1100" b="1" i="0" u="none" strike="noStrike" dirty="0" smtClean="0">
                          <a:effectLst/>
                          <a:latin typeface="Century"/>
                        </a:rPr>
                        <a:t>%31,67</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355081">
                <a:tc>
                  <a:txBody>
                    <a:bodyPr/>
                    <a:lstStyle/>
                    <a:p>
                      <a:pPr algn="l" fontAlgn="ctr"/>
                      <a:r>
                        <a:rPr lang="tr-TR" sz="1300" b="1" i="0" u="none" strike="noStrike" dirty="0">
                          <a:solidFill>
                            <a:srgbClr val="000000"/>
                          </a:solidFill>
                          <a:effectLst/>
                          <a:latin typeface="Times New Roman"/>
                        </a:rPr>
                        <a:t>HOZAT MALMÜDÜRLÜĞÜ</a:t>
                      </a:r>
                    </a:p>
                  </a:txBody>
                  <a:tcPr marL="6284" marR="6284" marT="62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r" fontAlgn="ctr"/>
                      <a:r>
                        <a:rPr lang="tr-TR" sz="1100" b="1" i="0" u="none" strike="noStrike" dirty="0">
                          <a:effectLst/>
                          <a:latin typeface="Century"/>
                        </a:rPr>
                        <a:t>1.727.701,84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1.076.073,18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%62,28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3.663.005,28</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2.766.988,32</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tr-TR" sz="1100" b="1" i="0" u="none" strike="noStrike" dirty="0" smtClean="0">
                          <a:effectLst/>
                          <a:latin typeface="Century"/>
                        </a:rPr>
                        <a:t>%27,42</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355081">
                <a:tc>
                  <a:txBody>
                    <a:bodyPr/>
                    <a:lstStyle/>
                    <a:p>
                      <a:pPr algn="l" fontAlgn="ctr"/>
                      <a:r>
                        <a:rPr lang="tr-TR" sz="1300" b="1" i="0" u="none" strike="noStrike" dirty="0">
                          <a:solidFill>
                            <a:srgbClr val="000000"/>
                          </a:solidFill>
                          <a:effectLst/>
                          <a:latin typeface="Times New Roman"/>
                        </a:rPr>
                        <a:t>MAZGİRT MALMÜDÜRLÜĞÜ</a:t>
                      </a:r>
                    </a:p>
                  </a:txBody>
                  <a:tcPr marL="6284" marR="6284" marT="62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r" fontAlgn="ctr"/>
                      <a:r>
                        <a:rPr lang="tr-TR" sz="1100" b="1" i="0" u="none" strike="noStrike" dirty="0" smtClean="0">
                          <a:effectLst/>
                          <a:latin typeface="Century"/>
                        </a:rPr>
                        <a:t>1.244.788,33</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376.424,73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%30,24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1.324.827,93</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506.095,23</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tr-TR" sz="1100" b="1" i="0" u="none" strike="noStrike" dirty="0" smtClean="0">
                          <a:effectLst/>
                          <a:latin typeface="Century"/>
                        </a:rPr>
                        <a:t>%44,43</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355081">
                <a:tc>
                  <a:txBody>
                    <a:bodyPr/>
                    <a:lstStyle/>
                    <a:p>
                      <a:pPr algn="l" fontAlgn="ctr"/>
                      <a:r>
                        <a:rPr lang="tr-TR" sz="1300" b="1" i="0" u="none" strike="noStrike" dirty="0">
                          <a:solidFill>
                            <a:srgbClr val="000000"/>
                          </a:solidFill>
                          <a:effectLst/>
                          <a:latin typeface="Times New Roman"/>
                        </a:rPr>
                        <a:t>NAZIMİYE MALMÜDÜRLÜĞÜ</a:t>
                      </a:r>
                    </a:p>
                  </a:txBody>
                  <a:tcPr marL="6284" marR="6284" marT="62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r" fontAlgn="ctr"/>
                      <a:r>
                        <a:rPr lang="tr-TR" sz="1100" b="1" i="0" u="none" strike="noStrike">
                          <a:effectLst/>
                          <a:latin typeface="Century"/>
                        </a:rPr>
                        <a:t>966.042,00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1.937.760,22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%200,59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542.866,51</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437.065,46</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tr-TR" sz="1100" b="1" i="0" u="none" strike="noStrike" dirty="0">
                          <a:effectLst/>
                          <a:latin typeface="Century"/>
                        </a:rPr>
                        <a:t>%80,53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355081">
                <a:tc>
                  <a:txBody>
                    <a:bodyPr/>
                    <a:lstStyle/>
                    <a:p>
                      <a:pPr algn="l" fontAlgn="ctr"/>
                      <a:r>
                        <a:rPr lang="tr-TR" sz="1300" b="1" i="0" u="none" strike="noStrike" dirty="0">
                          <a:solidFill>
                            <a:srgbClr val="000000"/>
                          </a:solidFill>
                          <a:effectLst/>
                          <a:latin typeface="Times New Roman"/>
                        </a:rPr>
                        <a:t>OVACIK MALMÜDÜRLÜĞÜ</a:t>
                      </a:r>
                    </a:p>
                  </a:txBody>
                  <a:tcPr marL="6284" marR="6284" marT="62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r" fontAlgn="ctr"/>
                      <a:r>
                        <a:rPr lang="tr-TR" sz="1100" b="1" i="0" u="none" strike="noStrike">
                          <a:effectLst/>
                          <a:latin typeface="Century"/>
                        </a:rPr>
                        <a:t>1.244.222,47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1.663.413,30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%133,69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1.163.004,18</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801.115,22</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tr-TR" sz="1100" b="1" i="0" u="none" strike="noStrike">
                          <a:effectLst/>
                          <a:latin typeface="Century"/>
                        </a:rPr>
                        <a:t>%48,52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355081">
                <a:tc>
                  <a:txBody>
                    <a:bodyPr/>
                    <a:lstStyle/>
                    <a:p>
                      <a:pPr algn="l" fontAlgn="ctr"/>
                      <a:r>
                        <a:rPr lang="tr-TR" sz="1300" b="1" i="0" u="none" strike="noStrike" dirty="0">
                          <a:solidFill>
                            <a:srgbClr val="000000"/>
                          </a:solidFill>
                          <a:effectLst/>
                          <a:latin typeface="Times New Roman"/>
                        </a:rPr>
                        <a:t>PERTEK MALMÜDÜRLÜĞÜ</a:t>
                      </a:r>
                    </a:p>
                  </a:txBody>
                  <a:tcPr marL="6284" marR="6284" marT="62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r" fontAlgn="ctr"/>
                      <a:r>
                        <a:rPr lang="tr-TR" sz="1100" b="1" i="0" u="none" strike="noStrike">
                          <a:effectLst/>
                          <a:latin typeface="Century"/>
                        </a:rPr>
                        <a:t>3.948.131,72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1.432.174,79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%36,27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5.197.229,55</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2.482.940,63</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tr-TR" sz="1100" b="1" i="0" u="none" strike="noStrike">
                          <a:effectLst/>
                          <a:latin typeface="Century"/>
                        </a:rPr>
                        <a:t>%39,88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355081">
                <a:tc>
                  <a:txBody>
                    <a:bodyPr/>
                    <a:lstStyle/>
                    <a:p>
                      <a:pPr algn="l" fontAlgn="ctr"/>
                      <a:r>
                        <a:rPr lang="tr-TR" sz="1300" b="1" i="0" u="none" strike="noStrike" dirty="0">
                          <a:solidFill>
                            <a:srgbClr val="000000"/>
                          </a:solidFill>
                          <a:effectLst/>
                          <a:latin typeface="Times New Roman"/>
                        </a:rPr>
                        <a:t>PÜLÜMÜR MALMÜDÜRLÜĞÜ</a:t>
                      </a:r>
                    </a:p>
                  </a:txBody>
                  <a:tcPr marL="6284" marR="6284" marT="62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r" fontAlgn="ctr"/>
                      <a:r>
                        <a:rPr lang="tr-TR" sz="1100" b="1" i="0" u="none" strike="noStrike">
                          <a:effectLst/>
                          <a:latin typeface="Century"/>
                        </a:rPr>
                        <a:t>1.204.290,66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a:effectLst/>
                          <a:latin typeface="Century"/>
                        </a:rPr>
                        <a:t>403.718,89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a:effectLst/>
                          <a:latin typeface="Century"/>
                        </a:rPr>
                        <a:t>%33,52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1.421.880,56</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628.835,78</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tr-TR" sz="1100" b="1" i="0" u="none" strike="noStrike" dirty="0">
                          <a:effectLst/>
                          <a:latin typeface="Century"/>
                        </a:rPr>
                        <a:t>%28,54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355081">
                <a:tc>
                  <a:txBody>
                    <a:bodyPr/>
                    <a:lstStyle/>
                    <a:p>
                      <a:pPr algn="l" fontAlgn="ctr"/>
                      <a:r>
                        <a:rPr lang="tr-TR" sz="1300" b="1" i="0" u="none" strike="noStrike" dirty="0">
                          <a:solidFill>
                            <a:srgbClr val="000000"/>
                          </a:solidFill>
                          <a:effectLst/>
                          <a:latin typeface="Times New Roman"/>
                        </a:rPr>
                        <a:t>TOPLAM</a:t>
                      </a:r>
                    </a:p>
                  </a:txBody>
                  <a:tcPr marL="6284" marR="6284" marT="62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r" fontAlgn="ctr"/>
                      <a:r>
                        <a:rPr lang="tr-TR" sz="1100" b="1" i="0" u="none" strike="noStrike">
                          <a:effectLst/>
                          <a:latin typeface="Century"/>
                        </a:rPr>
                        <a:t>44.278.120,89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a:effectLst/>
                          <a:latin typeface="Century"/>
                        </a:rPr>
                        <a:t>20.530.432,84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a:effectLst/>
                          <a:latin typeface="Century"/>
                        </a:rPr>
                        <a:t>%46,37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58.489.363,64</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tr-TR" sz="1100" b="1" i="0" u="none" strike="noStrike" dirty="0" smtClean="0">
                          <a:effectLst/>
                          <a:latin typeface="Century"/>
                        </a:rPr>
                        <a:t>28.094.593,46</a:t>
                      </a:r>
                      <a:endParaRPr lang="tr-TR" sz="1100" b="1" i="0" u="none" strike="noStrike" dirty="0">
                        <a:effectLst/>
                        <a:latin typeface="Centur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tr-TR" sz="1100" b="1" i="0" u="none" strike="noStrike" dirty="0">
                          <a:effectLst/>
                          <a:latin typeface="Century"/>
                        </a:rPr>
                        <a:t>%41,10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sp>
        <p:nvSpPr>
          <p:cNvPr id="5" name="Yuvarlatılmış Dikdörtgen 7"/>
          <p:cNvSpPr>
            <a:spLocks noGrp="1"/>
          </p:cNvSpPr>
          <p:nvPr>
            <p:ph type="title"/>
          </p:nvPr>
        </p:nvSpPr>
        <p:spPr>
          <a:xfrm>
            <a:off x="1295402" y="982132"/>
            <a:ext cx="9601196" cy="928555"/>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normAutofit/>
          </a:bodyPr>
          <a:lstStyle/>
          <a:p>
            <a:pPr lvl="0" defTabSz="914400">
              <a:spcBef>
                <a:spcPts val="0"/>
              </a:spcBef>
              <a:defRPr/>
            </a:pPr>
            <a:r>
              <a:rPr lang="tr-TR" sz="2400" b="1" kern="0" dirty="0">
                <a:ln>
                  <a:noFill/>
                </a:ln>
                <a:solidFill>
                  <a:prstClr val="black">
                    <a:lumMod val="95000"/>
                    <a:lumOff val="5000"/>
                  </a:prstClr>
                </a:solidFill>
                <a:ea typeface="+mn-ea"/>
                <a:cs typeface="+mn-cs"/>
              </a:rPr>
              <a:t>İL GENELİ </a:t>
            </a:r>
            <a:r>
              <a:rPr lang="tr-TR" sz="2400" b="1" kern="0" dirty="0" smtClean="0">
                <a:ln>
                  <a:noFill/>
                </a:ln>
                <a:solidFill>
                  <a:prstClr val="black">
                    <a:lumMod val="95000"/>
                    <a:lumOff val="5000"/>
                  </a:prstClr>
                </a:solidFill>
                <a:ea typeface="+mn-ea"/>
                <a:cs typeface="+mn-cs"/>
              </a:rPr>
              <a:t>CARİ DÖNEM TAHAKKUK </a:t>
            </a:r>
            <a:r>
              <a:rPr lang="tr-TR" sz="2400" b="1" kern="0" dirty="0">
                <a:ln>
                  <a:noFill/>
                </a:ln>
                <a:solidFill>
                  <a:prstClr val="black">
                    <a:lumMod val="95000"/>
                    <a:lumOff val="5000"/>
                  </a:prstClr>
                </a:solidFill>
                <a:ea typeface="+mn-ea"/>
                <a:cs typeface="+mn-cs"/>
              </a:rPr>
              <a:t>- </a:t>
            </a:r>
            <a:r>
              <a:rPr lang="tr-TR" sz="2400" b="1" kern="0" dirty="0" smtClean="0">
                <a:ln>
                  <a:noFill/>
                </a:ln>
                <a:solidFill>
                  <a:prstClr val="black">
                    <a:lumMod val="95000"/>
                    <a:lumOff val="5000"/>
                  </a:prstClr>
                </a:solidFill>
                <a:ea typeface="+mn-ea"/>
                <a:cs typeface="+mn-cs"/>
              </a:rPr>
              <a:t>TAHSİLAT</a:t>
            </a:r>
            <a:r>
              <a:rPr lang="tr-TR" sz="2400" b="1" kern="0" dirty="0">
                <a:ln>
                  <a:noFill/>
                </a:ln>
                <a:solidFill>
                  <a:prstClr val="black">
                    <a:lumMod val="95000"/>
                    <a:lumOff val="5000"/>
                  </a:prstClr>
                </a:solidFill>
                <a:ea typeface="+mn-ea"/>
                <a:cs typeface="+mn-cs"/>
              </a:rPr>
              <a:t/>
            </a:r>
            <a:br>
              <a:rPr lang="tr-TR" sz="2400" b="1" kern="0" dirty="0">
                <a:ln>
                  <a:noFill/>
                </a:ln>
                <a:solidFill>
                  <a:prstClr val="black">
                    <a:lumMod val="95000"/>
                    <a:lumOff val="5000"/>
                  </a:prstClr>
                </a:solidFill>
                <a:ea typeface="+mn-ea"/>
                <a:cs typeface="+mn-cs"/>
              </a:rPr>
            </a:br>
            <a:r>
              <a:rPr lang="tr-TR" sz="2400" b="1" kern="0" dirty="0">
                <a:ln>
                  <a:noFill/>
                </a:ln>
                <a:solidFill>
                  <a:prstClr val="black">
                    <a:lumMod val="95000"/>
                    <a:lumOff val="5000"/>
                  </a:prstClr>
                </a:solidFill>
                <a:ea typeface="+mn-ea"/>
                <a:cs typeface="+mn-cs"/>
              </a:rPr>
              <a:t>(VERGİ DAİRELERİ)</a:t>
            </a:r>
            <a:endParaRPr kumimoji="0" lang="tr-TR" sz="24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endParaRPr>
          </a:p>
        </p:txBody>
      </p:sp>
      <p:sp>
        <p:nvSpPr>
          <p:cNvPr id="6" name="Metin kutusu 5"/>
          <p:cNvSpPr txBox="1"/>
          <p:nvPr/>
        </p:nvSpPr>
        <p:spPr>
          <a:xfrm>
            <a:off x="10631608" y="1965278"/>
            <a:ext cx="832513" cy="261610"/>
          </a:xfrm>
          <a:prstGeom prst="rect">
            <a:avLst/>
          </a:prstGeom>
          <a:noFill/>
        </p:spPr>
        <p:txBody>
          <a:bodyPr wrap="square" rtlCol="0">
            <a:spAutoFit/>
          </a:bodyPr>
          <a:lstStyle/>
          <a:p>
            <a:r>
              <a:rPr lang="tr-TR" sz="1100" dirty="0">
                <a:latin typeface="Arial Tur" panose="020B0604020202020204" pitchFamily="34" charset="0"/>
                <a:cs typeface="Arial Tur" panose="020B0604020202020204" pitchFamily="34" charset="0"/>
              </a:rPr>
              <a:t>(.000-TL)</a:t>
            </a:r>
          </a:p>
        </p:txBody>
      </p:sp>
    </p:spTree>
    <p:extLst>
      <p:ext uri="{BB962C8B-B14F-4D97-AF65-F5344CB8AC3E}">
        <p14:creationId xmlns:p14="http://schemas.microsoft.com/office/powerpoint/2010/main" val="4287710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7"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3 Tablo"/>
          <p:cNvGraphicFramePr>
            <a:graphicFrameLocks noGrp="1"/>
          </p:cNvGraphicFramePr>
          <p:nvPr>
            <p:extLst>
              <p:ext uri="{D42A27DB-BD31-4B8C-83A1-F6EECF244321}">
                <p14:modId xmlns:p14="http://schemas.microsoft.com/office/powerpoint/2010/main" val="2830002940"/>
              </p:ext>
            </p:extLst>
          </p:nvPr>
        </p:nvGraphicFramePr>
        <p:xfrm>
          <a:off x="1300164" y="2555154"/>
          <a:ext cx="9501186" cy="3373696"/>
        </p:xfrm>
        <a:graphic>
          <a:graphicData uri="http://schemas.openxmlformats.org/drawingml/2006/table">
            <a:tbl>
              <a:tblPr/>
              <a:tblGrid>
                <a:gridCol w="1449208"/>
                <a:gridCol w="2484357"/>
                <a:gridCol w="1574905"/>
                <a:gridCol w="2484357"/>
                <a:gridCol w="1508359"/>
              </a:tblGrid>
              <a:tr h="759081">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latin typeface="Arial Tur"/>
                        </a:rPr>
                        <a:t>YILLAR</a:t>
                      </a:r>
                      <a:endParaRPr lang="tr-TR" sz="1400" b="1" i="0" u="none" strike="noStrike" dirty="0">
                        <a:latin typeface="Arial Tur"/>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latin typeface="Arial Tur"/>
                        </a:rPr>
                        <a:t>TAHAKKUK</a:t>
                      </a:r>
                      <a:endParaRPr lang="tr-TR" sz="1400" b="1"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a:latin typeface="Arial Tur"/>
                        </a:rPr>
                        <a:t>ARTIŞ ORANI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a:latin typeface="Arial Tur"/>
                        </a:rPr>
                        <a:t>TAHSİLAT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a:latin typeface="Arial Tur"/>
                        </a:rPr>
                        <a:t>ARTIŞ ORANI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r>
              <a:tr h="522923">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latin typeface="Arial Tur"/>
                        </a:rPr>
                        <a:t>2015</a:t>
                      </a:r>
                      <a:endParaRPr lang="tr-TR" sz="1400" b="1" i="0" u="none" strike="noStrike" dirty="0">
                        <a:latin typeface="Arial Tur"/>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latin typeface="Arial Tur"/>
                        </a:rPr>
                        <a:t>97.313.655,30</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latin typeface="Arial Tur"/>
                        </a:rPr>
                        <a:t>7,98%</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latin typeface="Arial Tur"/>
                        </a:rPr>
                        <a:t>89.692.045,67</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latin typeface="Arial Tur"/>
                        </a:rPr>
                        <a:t>8,37%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r>
              <a:tr h="522923">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latin typeface="Arial Tur"/>
                        </a:rPr>
                        <a:t>2016</a:t>
                      </a:r>
                      <a:endParaRPr lang="tr-TR" sz="1400" b="1" i="0" u="none" strike="noStrike" dirty="0">
                        <a:latin typeface="Arial Tur"/>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latin typeface="Arial Tur"/>
                        </a:rPr>
                        <a:t>120.704.015,32</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latin typeface="Arial Tur"/>
                        </a:rPr>
                        <a:t>24,03%</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latin typeface="Arial Tur"/>
                        </a:rPr>
                        <a:t>107.636.229,55</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latin typeface="Arial Tur"/>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r>
              <a:tr h="522923">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latin typeface="Arial Tur"/>
                        </a:rPr>
                        <a:t>2017</a:t>
                      </a:r>
                      <a:endParaRPr lang="tr-TR" sz="1400" b="1" i="0" u="none" strike="noStrike" dirty="0">
                        <a:latin typeface="Arial Tur"/>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latin typeface="Arial Tur"/>
                        </a:rPr>
                        <a:t>168.557.684,10</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latin typeface="Arial Tur"/>
                        </a:rPr>
                        <a:t>39,64%</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latin typeface="Arial Tur"/>
                        </a:rPr>
                        <a:t>146.230.458,76</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latin typeface="Arial Tur"/>
                        </a:rPr>
                        <a:t>35,85%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r>
              <a:tr h="522923">
                <a:tc>
                  <a:txBody>
                    <a:bodyPr/>
                    <a:lstStyle/>
                    <a:p>
                      <a:pPr algn="ctr" fontAlgn="ctr"/>
                      <a:r>
                        <a:rPr lang="tr-TR" sz="1400" b="1" i="0" u="none" strike="noStrike" dirty="0" smtClean="0">
                          <a:latin typeface="Arial Tur"/>
                        </a:rPr>
                        <a:t>2018</a:t>
                      </a:r>
                      <a:endParaRPr lang="tr-TR" sz="1400" b="1" i="0" u="none" strike="noStrike" dirty="0">
                        <a:latin typeface="Arial Tur"/>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algn="ctr" fontAlgn="ctr"/>
                      <a:r>
                        <a:rPr lang="tr-TR" sz="1400" b="0" i="0" u="none" strike="noStrike" dirty="0" smtClean="0">
                          <a:latin typeface="Arial Tur"/>
                        </a:rPr>
                        <a:t>207.966.965,08</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fontAlgn="ctr"/>
                      <a:r>
                        <a:rPr lang="tr-TR" sz="1400" b="0" i="0" u="none" strike="noStrike" dirty="0" smtClean="0">
                          <a:latin typeface="Arial Tur"/>
                        </a:rPr>
                        <a:t>23,38%</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fontAlgn="ctr"/>
                      <a:r>
                        <a:rPr lang="tr-TR" sz="1400" b="0" i="0" u="none" strike="noStrike" dirty="0" smtClean="0">
                          <a:latin typeface="Arial Tur"/>
                        </a:rPr>
                        <a:t>182.294.788,83</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latin typeface="Arial Tur"/>
                        </a:rPr>
                        <a:t>24,66%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r>
              <a:tr h="522923">
                <a:tc>
                  <a:txBody>
                    <a:bodyPr/>
                    <a:lstStyle/>
                    <a:p>
                      <a:pPr algn="ctr" fontAlgn="ctr"/>
                      <a:r>
                        <a:rPr lang="tr-TR" sz="1400" b="1" i="0" u="none" strike="noStrike" dirty="0" smtClean="0">
                          <a:latin typeface="Arial Tur"/>
                        </a:rPr>
                        <a:t>2019</a:t>
                      </a:r>
                      <a:endParaRPr lang="tr-TR" sz="1400" b="1" i="0" u="none" strike="noStrike" dirty="0">
                        <a:latin typeface="Arial Tur"/>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algn="ctr" fontAlgn="ctr"/>
                      <a:r>
                        <a:rPr lang="tr-TR" sz="1400" b="0" i="0" u="none" strike="noStrike" dirty="0" smtClean="0">
                          <a:latin typeface="Arial Tur"/>
                        </a:rPr>
                        <a:t>77.606.650,40</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fontAlgn="ct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fontAlgn="ctr"/>
                      <a:r>
                        <a:rPr lang="tr-TR" sz="1400" b="0" i="0" u="none" strike="noStrike" dirty="0" smtClean="0">
                          <a:latin typeface="Arial Tur"/>
                        </a:rPr>
                        <a:t>47.211.880,22</a:t>
                      </a:r>
                      <a:endParaRPr lang="tr-TR" sz="1400" b="0" i="0" u="none" strike="noStrike"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tr-TR" sz="1400" b="0" i="0" u="none" strike="noStrike" dirty="0" smtClean="0">
                        <a:latin typeface="Arial Tur"/>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r>
            </a:tbl>
          </a:graphicData>
        </a:graphic>
      </p:graphicFrame>
      <p:sp>
        <p:nvSpPr>
          <p:cNvPr id="9" name="Yuvarlatılmış Dikdörtgen 8"/>
          <p:cNvSpPr/>
          <p:nvPr/>
        </p:nvSpPr>
        <p:spPr>
          <a:xfrm>
            <a:off x="2661313" y="1423849"/>
            <a:ext cx="7219666" cy="665484"/>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lstStyle/>
          <a:p>
            <a:pPr marL="0" marR="0" lvl="0" indent="0" algn="ctr" defTabSz="914400" eaLnBrk="1" fontAlgn="b" latinLnBrk="0" hangingPunct="1">
              <a:lnSpc>
                <a:spcPct val="100000"/>
              </a:lnSpc>
              <a:spcBef>
                <a:spcPts val="0"/>
              </a:spcBef>
              <a:spcAft>
                <a:spcPts val="0"/>
              </a:spcAft>
              <a:buClrTx/>
              <a:buSzTx/>
              <a:buFontTx/>
              <a:buNone/>
              <a:tabLst/>
              <a:defRPr/>
            </a:pPr>
            <a:r>
              <a:rPr kumimoji="0" lang="tr-TR" sz="1400" b="1" i="0" u="none" strike="noStrike" kern="0" cap="none" spc="0" normalizeH="0" baseline="0" noProof="0" dirty="0" smtClean="0">
                <a:ln>
                  <a:noFill/>
                </a:ln>
                <a:solidFill>
                  <a:prstClr val="black"/>
                </a:solidFill>
                <a:effectLst/>
                <a:uLnTx/>
                <a:uFillTx/>
                <a:latin typeface="Arial Tur"/>
                <a:ea typeface="+mn-ea"/>
                <a:cs typeface="+mn-cs"/>
              </a:rPr>
              <a:t>YILLAR İTİBARİYLE GENEL BÜTÇE VERGİ GELİRLERİ TAHAKKUK TAHSİLAT ARTIŞ ORANLARI</a:t>
            </a:r>
          </a:p>
        </p:txBody>
      </p:sp>
    </p:spTree>
    <p:extLst>
      <p:ext uri="{BB962C8B-B14F-4D97-AF65-F5344CB8AC3E}">
        <p14:creationId xmlns:p14="http://schemas.microsoft.com/office/powerpoint/2010/main" val="2059982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7"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o 7"/>
          <p:cNvGraphicFramePr>
            <a:graphicFrameLocks noGrp="1"/>
          </p:cNvGraphicFramePr>
          <p:nvPr>
            <p:extLst>
              <p:ext uri="{D42A27DB-BD31-4B8C-83A1-F6EECF244321}">
                <p14:modId xmlns:p14="http://schemas.microsoft.com/office/powerpoint/2010/main" val="3511416364"/>
              </p:ext>
            </p:extLst>
          </p:nvPr>
        </p:nvGraphicFramePr>
        <p:xfrm>
          <a:off x="1057278" y="1689642"/>
          <a:ext cx="10015535" cy="1424557"/>
        </p:xfrm>
        <a:graphic>
          <a:graphicData uri="http://schemas.openxmlformats.org/drawingml/2006/table">
            <a:tbl>
              <a:tblPr/>
              <a:tblGrid>
                <a:gridCol w="1226766"/>
                <a:gridCol w="1043665"/>
                <a:gridCol w="1281693"/>
                <a:gridCol w="1098596"/>
                <a:gridCol w="1373245"/>
                <a:gridCol w="1336627"/>
                <a:gridCol w="1226766"/>
                <a:gridCol w="1428177"/>
              </a:tblGrid>
              <a:tr h="372371">
                <a:tc gridSpan="4">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1" i="0" u="none" strike="noStrike" dirty="0">
                          <a:effectLst/>
                          <a:latin typeface="Arial Tur"/>
                        </a:rPr>
                        <a:t>GELİR VERGİSİ</a:t>
                      </a:r>
                    </a:p>
                  </a:txBody>
                  <a:tcPr marL="7895" marR="7895" marT="7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1" i="0" u="none" strike="noStrike">
                          <a:effectLst/>
                          <a:latin typeface="Arial Tur"/>
                        </a:rPr>
                        <a:t>KURUM</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1" i="0" u="none" strike="noStrike">
                          <a:effectLst/>
                          <a:latin typeface="Arial Tur"/>
                        </a:rPr>
                        <a:t>TOPLAM</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1" i="0" u="none" strike="noStrike">
                          <a:effectLst/>
                          <a:latin typeface="Arial Tur"/>
                        </a:rPr>
                        <a:t>STOPAJ</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1" i="0" u="none" strike="noStrike">
                          <a:effectLst/>
                          <a:latin typeface="Arial Tur"/>
                        </a:rPr>
                        <a:t>KDV</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r>
              <a:tr h="268643">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GERÇEK</a:t>
                      </a:r>
                    </a:p>
                  </a:txBody>
                  <a:tcPr marL="7895" marR="7895" marT="7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BASİT</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DİĞER</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rowSpan="2">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1" i="0" u="none" strike="noStrike" dirty="0">
                          <a:effectLst/>
                          <a:latin typeface="Arial Tur"/>
                        </a:rPr>
                        <a:t>TOPLAM</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MÜKELLEF</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MÜKELLEF</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MÜKELLEF</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MÜKELLEF</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r>
              <a:tr h="268643">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USUL</a:t>
                      </a:r>
                    </a:p>
                  </a:txBody>
                  <a:tcPr marL="7895" marR="7895" marT="7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USUL</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ÜCRETLER</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vMerge="1">
                  <a:txBody>
                    <a:bodyPr/>
                    <a:lstStyle/>
                    <a:p>
                      <a:endParaRPr lang="tr-TR"/>
                    </a:p>
                  </a:txBody>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SAYISI</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SAYISI</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SAYISI</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200" b="0" i="0" u="none" strike="noStrike">
                          <a:effectLst/>
                          <a:latin typeface="Arial Tur"/>
                        </a:rPr>
                        <a:t>SAYISI</a:t>
                      </a:r>
                    </a:p>
                  </a:txBody>
                  <a:tcPr marL="7895" marR="7895" marT="78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r>
              <a:tr h="514900">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effectLst/>
                          <a:latin typeface="Arial Tur"/>
                        </a:rPr>
                        <a:t>2781</a:t>
                      </a:r>
                      <a:endParaRPr lang="tr-TR" sz="1400" b="1" i="0" u="none" strike="noStrike" dirty="0">
                        <a:effectLst/>
                        <a:latin typeface="Arial Tur"/>
                      </a:endParaRPr>
                    </a:p>
                  </a:txBody>
                  <a:tcPr marL="7895" marR="7895" marT="78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EF3"/>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effectLst/>
                          <a:latin typeface="Arial Tur"/>
                        </a:rPr>
                        <a:t>1457</a:t>
                      </a:r>
                      <a:endParaRPr lang="tr-TR" sz="1400" b="1" i="0" u="none" strike="noStrike" dirty="0">
                        <a:effectLst/>
                        <a:latin typeface="Arial Tur"/>
                      </a:endParaRPr>
                    </a:p>
                  </a:txBody>
                  <a:tcPr marL="7895" marR="7895" marT="78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EF3"/>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effectLst/>
                          <a:latin typeface="Arial Tur"/>
                        </a:rPr>
                        <a:t>128</a:t>
                      </a:r>
                      <a:endParaRPr lang="tr-TR" sz="1400" b="1" i="0" u="none" strike="noStrike" dirty="0">
                        <a:effectLst/>
                        <a:latin typeface="Arial Tur"/>
                      </a:endParaRPr>
                    </a:p>
                  </a:txBody>
                  <a:tcPr marL="7895" marR="7895" marT="78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EF3"/>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effectLst/>
                          <a:latin typeface="Arial Tur"/>
                        </a:rPr>
                        <a:t>4366</a:t>
                      </a:r>
                      <a:endParaRPr lang="tr-TR" sz="1400" b="1" i="0" u="none" strike="noStrike" dirty="0">
                        <a:effectLst/>
                        <a:latin typeface="Arial Tur"/>
                      </a:endParaRPr>
                    </a:p>
                  </a:txBody>
                  <a:tcPr marL="7895" marR="7895" marT="78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EF3"/>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effectLst/>
                          <a:latin typeface="Arial Tur"/>
                        </a:rPr>
                        <a:t>399</a:t>
                      </a:r>
                      <a:endParaRPr lang="tr-TR" sz="1400" b="1" i="0" u="none" strike="noStrike" dirty="0">
                        <a:effectLst/>
                        <a:latin typeface="Arial Tur"/>
                      </a:endParaRPr>
                    </a:p>
                  </a:txBody>
                  <a:tcPr marL="7895" marR="7895" marT="78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EF3"/>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effectLst/>
                          <a:latin typeface="Arial Tur"/>
                        </a:rPr>
                        <a:t>4765</a:t>
                      </a:r>
                      <a:endParaRPr lang="tr-TR" sz="1400" b="1" i="0" u="none" strike="noStrike" dirty="0">
                        <a:effectLst/>
                        <a:latin typeface="Arial Tur"/>
                      </a:endParaRPr>
                    </a:p>
                  </a:txBody>
                  <a:tcPr marL="7895" marR="7895" marT="78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EF3"/>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effectLst/>
                          <a:latin typeface="Arial Tur"/>
                        </a:rPr>
                        <a:t>1459</a:t>
                      </a:r>
                      <a:endParaRPr lang="tr-TR" sz="1400" b="1" i="0" u="none" strike="noStrike" dirty="0">
                        <a:effectLst/>
                        <a:latin typeface="Arial Tur"/>
                      </a:endParaRPr>
                    </a:p>
                  </a:txBody>
                  <a:tcPr marL="7895" marR="7895" marT="78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EF3"/>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effectLst/>
                          <a:latin typeface="Arial Tur"/>
                        </a:rPr>
                        <a:t>1475</a:t>
                      </a:r>
                      <a:endParaRPr lang="tr-TR" sz="1400" b="1" i="0" u="none" strike="noStrike" dirty="0">
                        <a:effectLst/>
                        <a:latin typeface="Arial Tur"/>
                      </a:endParaRPr>
                    </a:p>
                  </a:txBody>
                  <a:tcPr marL="7895" marR="7895" marT="78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EF3"/>
                    </a:solidFill>
                  </a:tcPr>
                </a:tc>
              </a:tr>
            </a:tbl>
          </a:graphicData>
        </a:graphic>
      </p:graphicFrame>
      <p:graphicFrame>
        <p:nvGraphicFramePr>
          <p:cNvPr id="9" name="6 Tablo"/>
          <p:cNvGraphicFramePr>
            <a:graphicFrameLocks noGrp="1"/>
          </p:cNvGraphicFramePr>
          <p:nvPr>
            <p:extLst>
              <p:ext uri="{D42A27DB-BD31-4B8C-83A1-F6EECF244321}">
                <p14:modId xmlns:p14="http://schemas.microsoft.com/office/powerpoint/2010/main" val="1299647763"/>
              </p:ext>
            </p:extLst>
          </p:nvPr>
        </p:nvGraphicFramePr>
        <p:xfrm>
          <a:off x="1042991" y="4067033"/>
          <a:ext cx="10058396" cy="2129257"/>
        </p:xfrm>
        <a:graphic>
          <a:graphicData uri="http://schemas.openxmlformats.org/drawingml/2006/table">
            <a:tbl>
              <a:tblPr/>
              <a:tblGrid>
                <a:gridCol w="2898526"/>
                <a:gridCol w="3864701"/>
                <a:gridCol w="3295169"/>
              </a:tblGrid>
              <a:tr h="56745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a:latin typeface="Arial Tur"/>
                        </a:rPr>
                        <a:t>YILI</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a:latin typeface="Arial Tur"/>
                        </a:rPr>
                        <a:t>MÜKELLEF SAYISI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a:latin typeface="Arial Tur"/>
                        </a:rPr>
                        <a:t>ARTIŞ ORANI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r>
              <a:tr h="31919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smtClean="0">
                          <a:latin typeface="Arial Tur"/>
                        </a:rPr>
                        <a:t>2015</a:t>
                      </a:r>
                      <a:endParaRPr lang="tr-TR" sz="1600" b="0" i="0" u="none" strike="noStrike" baseline="0" dirty="0">
                        <a:latin typeface="Arial Tur"/>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smtClean="0">
                          <a:latin typeface="Arial Tur"/>
                        </a:rPr>
                        <a:t>4388</a:t>
                      </a:r>
                      <a:endParaRPr lang="tr-TR" sz="1600" b="0" i="0" u="none" strike="noStrike" baseline="0"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b"/>
                      <a:r>
                        <a:rPr lang="tr-TR" sz="1600" b="0" i="0" u="none" strike="noStrike" baseline="0" dirty="0" smtClean="0">
                          <a:latin typeface="Arial Tur"/>
                        </a:rPr>
                        <a:t>%2,90</a:t>
                      </a:r>
                      <a:endParaRPr lang="tr-TR" sz="1600" b="0" i="0" u="none" strike="noStrike" baseline="0" dirty="0">
                        <a:latin typeface="Arial Tur"/>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DB4E3"/>
                    </a:solidFill>
                  </a:tcPr>
                </a:tc>
              </a:tr>
              <a:tr h="31919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smtClean="0">
                          <a:latin typeface="Arial Tur"/>
                        </a:rPr>
                        <a:t>2016</a:t>
                      </a:r>
                      <a:endParaRPr lang="tr-TR" sz="1600" b="0" i="0" u="none" strike="noStrike" baseline="0" dirty="0">
                        <a:latin typeface="Arial Tur"/>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smtClean="0">
                          <a:latin typeface="Arial Tur"/>
                        </a:rPr>
                        <a:t>4524</a:t>
                      </a:r>
                      <a:endParaRPr lang="tr-TR" sz="1600" b="0" i="0" u="none" strike="noStrike" baseline="0"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b"/>
                      <a:r>
                        <a:rPr lang="tr-TR" sz="1600" b="0" i="0" u="none" strike="noStrike" baseline="0" dirty="0" smtClean="0">
                          <a:latin typeface="Arial Tur"/>
                        </a:rPr>
                        <a:t>%3</a:t>
                      </a:r>
                      <a:endParaRPr lang="tr-TR" sz="1600" b="0" i="0" u="none" strike="noStrike" baseline="0" dirty="0">
                        <a:latin typeface="Arial Tur"/>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DB4E3"/>
                    </a:solidFill>
                  </a:tcPr>
                </a:tc>
              </a:tr>
              <a:tr h="31919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smtClean="0">
                          <a:latin typeface="Arial Tur"/>
                        </a:rPr>
                        <a:t>2017</a:t>
                      </a:r>
                      <a:endParaRPr lang="tr-TR" sz="1600" b="0" i="0" u="none" strike="noStrike" baseline="0" dirty="0">
                        <a:latin typeface="Arial Tur"/>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smtClean="0">
                          <a:latin typeface="Arial Tur"/>
                        </a:rPr>
                        <a:t>4678</a:t>
                      </a:r>
                      <a:endParaRPr lang="tr-TR" sz="1600" b="0" i="0" u="none" strike="noStrike" baseline="0"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600" b="0" i="0" u="none" strike="noStrike" baseline="0" dirty="0" smtClean="0">
                          <a:latin typeface="Arial Tur"/>
                        </a:rPr>
                        <a:t>%3,40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DB4E3"/>
                    </a:solidFill>
                  </a:tcPr>
                </a:tc>
              </a:tr>
              <a:tr h="304382">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smtClean="0">
                          <a:latin typeface="Arial Tur"/>
                        </a:rPr>
                        <a:t>2018</a:t>
                      </a:r>
                      <a:endParaRPr lang="tr-TR" sz="1600" b="0" i="0" u="none" strike="noStrike" baseline="0" dirty="0">
                        <a:latin typeface="Arial Tur"/>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smtClean="0">
                          <a:latin typeface="Arial Tur"/>
                        </a:rPr>
                        <a:t>4672</a:t>
                      </a:r>
                      <a:endParaRPr lang="tr-TR" sz="1600" b="0" i="0" u="none" strike="noStrike" baseline="0"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600" b="0" i="0" u="none" strike="noStrike" baseline="0" dirty="0" smtClean="0">
                          <a:latin typeface="Arial Tur"/>
                        </a:rPr>
                        <a:t>-%0,01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DB4E3"/>
                    </a:solidFill>
                  </a:tcPr>
                </a:tc>
              </a:tr>
              <a:tr h="29983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smtClean="0">
                          <a:latin typeface="Arial Tur"/>
                        </a:rPr>
                        <a:t>2019</a:t>
                      </a:r>
                      <a:endParaRPr lang="tr-TR" sz="1600" b="0" i="0" u="none" strike="noStrike" baseline="0" dirty="0">
                        <a:latin typeface="Arial Tur"/>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fontAlgn="ctr"/>
                      <a:r>
                        <a:rPr lang="tr-TR" sz="1600" b="0" i="0" u="none" strike="noStrike" baseline="0" dirty="0" smtClean="0">
                          <a:latin typeface="Arial Tur"/>
                        </a:rPr>
                        <a:t>4765</a:t>
                      </a:r>
                      <a:endParaRPr lang="tr-TR" sz="1600" b="0" i="0" u="none" strike="noStrike" baseline="0" dirty="0">
                        <a:latin typeface="Arial Tu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600" b="0" i="0" u="none" strike="noStrike" baseline="0" dirty="0" smtClean="0">
                          <a:latin typeface="Arial Tur"/>
                        </a:rPr>
                        <a:t>%0,19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DB4E3"/>
                    </a:solidFill>
                  </a:tcPr>
                </a:tc>
              </a:tr>
            </a:tbl>
          </a:graphicData>
        </a:graphic>
      </p:graphicFrame>
      <p:sp>
        <p:nvSpPr>
          <p:cNvPr id="10" name="Yuvarlatılmış Dikdörtgen 9"/>
          <p:cNvSpPr/>
          <p:nvPr/>
        </p:nvSpPr>
        <p:spPr>
          <a:xfrm>
            <a:off x="2210937" y="982857"/>
            <a:ext cx="7683690" cy="457205"/>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lstStyle/>
          <a:p>
            <a:pPr marL="0" marR="0" lvl="0" indent="0" algn="ctr" defTabSz="914400" eaLnBrk="1" fontAlgn="ctr" latinLnBrk="0" hangingPunct="1">
              <a:lnSpc>
                <a:spcPct val="100000"/>
              </a:lnSpc>
              <a:spcBef>
                <a:spcPts val="0"/>
              </a:spcBef>
              <a:spcAft>
                <a:spcPts val="0"/>
              </a:spcAft>
              <a:buClrTx/>
              <a:buSzTx/>
              <a:buFontTx/>
              <a:buNone/>
              <a:tabLst/>
              <a:defRPr/>
            </a:pPr>
            <a:r>
              <a:rPr kumimoji="0" lang="tr-TR" sz="1600" b="1" i="0" u="none" strike="noStrike" kern="0" cap="none" spc="0" normalizeH="0" baseline="0" noProof="0" dirty="0" smtClean="0">
                <a:ln>
                  <a:noFill/>
                </a:ln>
                <a:solidFill>
                  <a:prstClr val="black"/>
                </a:solidFill>
                <a:effectLst/>
                <a:uLnTx/>
                <a:uFillTx/>
                <a:latin typeface="Arial Tur"/>
                <a:ea typeface="+mn-ea"/>
                <a:cs typeface="+mn-cs"/>
              </a:rPr>
              <a:t>TUNCELİ DEFTERDARLIĞI MÜKELLEF SAYILARI</a:t>
            </a:r>
          </a:p>
        </p:txBody>
      </p:sp>
      <p:sp>
        <p:nvSpPr>
          <p:cNvPr id="11" name="Yuvarlatılmış Dikdörtgen 10"/>
          <p:cNvSpPr/>
          <p:nvPr/>
        </p:nvSpPr>
        <p:spPr>
          <a:xfrm>
            <a:off x="1042990" y="3356223"/>
            <a:ext cx="10044113" cy="457205"/>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lstStyle/>
          <a:p>
            <a:pPr marL="0" marR="0" lvl="0" indent="0" algn="ctr" defTabSz="914400" eaLnBrk="1" fontAlgn="ctr" latinLnBrk="0" hangingPunct="1">
              <a:lnSpc>
                <a:spcPct val="100000"/>
              </a:lnSpc>
              <a:spcBef>
                <a:spcPts val="0"/>
              </a:spcBef>
              <a:spcAft>
                <a:spcPts val="0"/>
              </a:spcAft>
              <a:buClrTx/>
              <a:buSzTx/>
              <a:buFontTx/>
              <a:buNone/>
              <a:tabLst/>
              <a:defRPr/>
            </a:pPr>
            <a:r>
              <a:rPr kumimoji="0" lang="tr-TR" sz="1600" b="1" i="0" u="none" strike="noStrike" kern="0" cap="none" spc="0" normalizeH="0" baseline="0" noProof="0" dirty="0" smtClean="0">
                <a:ln>
                  <a:noFill/>
                </a:ln>
                <a:solidFill>
                  <a:prstClr val="black"/>
                </a:solidFill>
                <a:effectLst/>
                <a:uLnTx/>
                <a:uFillTx/>
                <a:latin typeface="Arial Tur"/>
                <a:ea typeface="+mn-ea"/>
                <a:cs typeface="+mn-cs"/>
              </a:rPr>
              <a:t>YILLAR İTİBARİYLEMÜKELLEF SAYILARI</a:t>
            </a:r>
          </a:p>
        </p:txBody>
      </p:sp>
    </p:spTree>
    <p:extLst>
      <p:ext uri="{BB962C8B-B14F-4D97-AF65-F5344CB8AC3E}">
        <p14:creationId xmlns:p14="http://schemas.microsoft.com/office/powerpoint/2010/main" val="1563041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8"/>
          <p:cNvSpPr>
            <a:spLocks noGrp="1"/>
          </p:cNvSpPr>
          <p:nvPr>
            <p:ph type="title"/>
          </p:nvPr>
        </p:nvSpPr>
        <p:spPr>
          <a:xfrm>
            <a:off x="1815152" y="982132"/>
            <a:ext cx="8175009" cy="996793"/>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normAutofit fontScale="90000"/>
          </a:bodyPr>
          <a:lstStyle/>
          <a:p>
            <a:pPr defTabSz="914400" fontAlgn="b">
              <a:spcBef>
                <a:spcPts val="0"/>
              </a:spcBef>
              <a:defRPr/>
            </a:pPr>
            <a:r>
              <a:rPr kumimoji="0" lang="tr-TR" sz="1400" b="1" i="0" u="none" strike="noStrike" kern="0" cap="none" spc="0" normalizeH="0" baseline="0" noProof="0" dirty="0" smtClean="0">
                <a:ln>
                  <a:noFill/>
                </a:ln>
                <a:solidFill>
                  <a:prstClr val="black"/>
                </a:solidFill>
                <a:effectLst/>
                <a:uLnTx/>
                <a:uFillTx/>
                <a:latin typeface="Arial Tur"/>
                <a:ea typeface="+mn-ea"/>
                <a:cs typeface="+mn-cs"/>
              </a:rPr>
              <a:t> </a:t>
            </a:r>
            <a:r>
              <a:rPr lang="tr-TR" sz="2000" b="1" dirty="0" smtClean="0">
                <a:solidFill>
                  <a:srgbClr val="000000"/>
                </a:solidFill>
              </a:rPr>
              <a:t>2019 YILI DENETLENEN MÜKELLEF SAYISI VE CEZAİ İŞLEM MİKTARI</a:t>
            </a:r>
            <a:br>
              <a:rPr lang="tr-TR" sz="2000" b="1" dirty="0" smtClean="0">
                <a:solidFill>
                  <a:srgbClr val="000000"/>
                </a:solidFill>
              </a:rPr>
            </a:br>
            <a:endParaRPr kumimoji="0" lang="tr-TR" sz="2000" b="1" i="0" u="none" strike="noStrike" kern="0" cap="none" spc="0" normalizeH="0" baseline="0" noProof="0" dirty="0" smtClean="0">
              <a:ln>
                <a:noFill/>
              </a:ln>
              <a:solidFill>
                <a:prstClr val="black"/>
              </a:solidFill>
              <a:effectLst/>
              <a:uLnTx/>
              <a:uFillTx/>
              <a:ea typeface="+mn-ea"/>
              <a:cs typeface="+mn-cs"/>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538761390"/>
              </p:ext>
            </p:extLst>
          </p:nvPr>
        </p:nvGraphicFramePr>
        <p:xfrm>
          <a:off x="1228299" y="2079786"/>
          <a:ext cx="9627358" cy="4102645"/>
        </p:xfrm>
        <a:graphic>
          <a:graphicData uri="http://schemas.openxmlformats.org/drawingml/2006/table">
            <a:tbl>
              <a:tblPr firstRow="1" bandRow="1">
                <a:tableStyleId>{5C22544A-7EE6-4342-B048-85BDC9FD1C3A}</a:tableStyleId>
              </a:tblPr>
              <a:tblGrid>
                <a:gridCol w="1946398"/>
                <a:gridCol w="1920240"/>
                <a:gridCol w="1920240"/>
                <a:gridCol w="1920240"/>
                <a:gridCol w="1920240"/>
              </a:tblGrid>
              <a:tr h="524763">
                <a:tc>
                  <a:txBody>
                    <a:bodyPr/>
                    <a:lstStyle/>
                    <a:p>
                      <a:pPr algn="ctr" fontAlgn="ctr"/>
                      <a:r>
                        <a:rPr lang="tr-TR" sz="1600" b="1" i="0" u="none" strike="noStrike" dirty="0">
                          <a:solidFill>
                            <a:srgbClr val="000000"/>
                          </a:solidFill>
                          <a:effectLst/>
                          <a:latin typeface="Calibri"/>
                        </a:rPr>
                        <a:t>AYLAR</a:t>
                      </a:r>
                    </a:p>
                  </a:txBody>
                  <a:tcPr marL="9525" marR="9525" marT="9525" marB="0" anchor="ctr"/>
                </a:tc>
                <a:tc>
                  <a:txBody>
                    <a:bodyPr/>
                    <a:lstStyle/>
                    <a:p>
                      <a:pPr algn="ctr" fontAlgn="ctr"/>
                      <a:r>
                        <a:rPr lang="tr-TR" sz="1600" b="1" i="0" u="none" strike="noStrike" dirty="0">
                          <a:solidFill>
                            <a:srgbClr val="000000"/>
                          </a:solidFill>
                          <a:effectLst/>
                          <a:latin typeface="Calibri"/>
                        </a:rPr>
                        <a:t>Denetime Katılan Eleman Sayısı</a:t>
                      </a:r>
                    </a:p>
                  </a:txBody>
                  <a:tcPr marL="9525" marR="9525" marT="9525" marB="0" anchor="ctr"/>
                </a:tc>
                <a:tc>
                  <a:txBody>
                    <a:bodyPr/>
                    <a:lstStyle/>
                    <a:p>
                      <a:pPr algn="ctr" fontAlgn="ctr"/>
                      <a:r>
                        <a:rPr lang="tr-TR" sz="1600" b="1" i="0" u="none" strike="noStrike" dirty="0">
                          <a:solidFill>
                            <a:srgbClr val="000000"/>
                          </a:solidFill>
                          <a:effectLst/>
                          <a:latin typeface="Calibri"/>
                        </a:rPr>
                        <a:t>Denetlenen Mükellef Sayısı</a:t>
                      </a:r>
                    </a:p>
                  </a:txBody>
                  <a:tcPr marL="9525" marR="9525" marT="9525" marB="0" anchor="ctr"/>
                </a:tc>
                <a:tc>
                  <a:txBody>
                    <a:bodyPr/>
                    <a:lstStyle/>
                    <a:p>
                      <a:pPr algn="ctr" fontAlgn="ctr"/>
                      <a:r>
                        <a:rPr lang="tr-TR" sz="1600" b="1" i="0" u="none" strike="noStrike" dirty="0">
                          <a:solidFill>
                            <a:srgbClr val="000000"/>
                          </a:solidFill>
                          <a:effectLst/>
                          <a:latin typeface="Calibri"/>
                        </a:rPr>
                        <a:t>Cezai İşlem Yapılan Mükellef Sayısı</a:t>
                      </a:r>
                    </a:p>
                  </a:txBody>
                  <a:tcPr marL="9525" marR="9525" marT="9525" marB="0" anchor="ctr"/>
                </a:tc>
                <a:tc>
                  <a:txBody>
                    <a:bodyPr/>
                    <a:lstStyle/>
                    <a:p>
                      <a:pPr algn="ctr" fontAlgn="ctr"/>
                      <a:r>
                        <a:rPr lang="tr-TR" sz="1600" b="1" i="0" u="none" strike="noStrike">
                          <a:solidFill>
                            <a:srgbClr val="000000"/>
                          </a:solidFill>
                          <a:effectLst/>
                          <a:latin typeface="Calibri"/>
                        </a:rPr>
                        <a:t>Kesilen Ceza Tutarı</a:t>
                      </a:r>
                    </a:p>
                  </a:txBody>
                  <a:tcPr marL="9525" marR="9525" marT="9525" marB="0" anchor="ctr"/>
                </a:tc>
              </a:tr>
              <a:tr h="325262">
                <a:tc>
                  <a:txBody>
                    <a:bodyPr/>
                    <a:lstStyle/>
                    <a:p>
                      <a:pPr algn="l" fontAlgn="ctr"/>
                      <a:r>
                        <a:rPr lang="tr-TR" sz="1600" b="1" i="0" u="none" strike="noStrike" dirty="0">
                          <a:solidFill>
                            <a:srgbClr val="000000"/>
                          </a:solidFill>
                          <a:effectLst/>
                          <a:latin typeface="Calibri"/>
                        </a:rPr>
                        <a:t>Ocak</a:t>
                      </a: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r" fontAlgn="ctr"/>
                      <a:r>
                        <a:rPr lang="tr-TR" sz="1600" b="0" i="0" u="none" strike="noStrike">
                          <a:solidFill>
                            <a:srgbClr val="000000"/>
                          </a:solidFill>
                          <a:effectLst/>
                          <a:latin typeface="Calibri"/>
                        </a:rPr>
                        <a:t> </a:t>
                      </a:r>
                    </a:p>
                  </a:txBody>
                  <a:tcPr marL="9525" marR="9525" marT="9525" marB="0" anchor="ctr"/>
                </a:tc>
              </a:tr>
              <a:tr h="325262">
                <a:tc>
                  <a:txBody>
                    <a:bodyPr/>
                    <a:lstStyle/>
                    <a:p>
                      <a:pPr algn="l" fontAlgn="ctr"/>
                      <a:r>
                        <a:rPr lang="tr-TR" sz="1600" b="1" i="0" u="none" strike="noStrike" dirty="0">
                          <a:solidFill>
                            <a:srgbClr val="000000"/>
                          </a:solidFill>
                          <a:effectLst/>
                          <a:latin typeface="Calibri"/>
                        </a:rPr>
                        <a:t>Şubat</a:t>
                      </a:r>
                    </a:p>
                  </a:txBody>
                  <a:tcPr marL="9525" marR="9525" marT="9525" marB="0" anchor="ctr"/>
                </a:tc>
                <a:tc>
                  <a:txBody>
                    <a:bodyPr/>
                    <a:lstStyle/>
                    <a:p>
                      <a:pPr algn="ctr" fontAlgn="ctr"/>
                      <a:r>
                        <a:rPr lang="tr-TR" sz="1600" b="0" i="0" u="none" strike="noStrike" dirty="0" smtClean="0">
                          <a:solidFill>
                            <a:srgbClr val="000000"/>
                          </a:solidFill>
                          <a:effectLst/>
                          <a:latin typeface="Calibri"/>
                        </a:rPr>
                        <a:t>2</a:t>
                      </a:r>
                      <a:endParaRPr lang="tr-TR" sz="1600" b="0" i="0" u="none" strike="noStrike" dirty="0">
                        <a:solidFill>
                          <a:srgbClr val="000000"/>
                        </a:solidFill>
                        <a:effectLst/>
                        <a:latin typeface="Calibri"/>
                      </a:endParaRPr>
                    </a:p>
                  </a:txBody>
                  <a:tcPr marL="9525" marR="9525" marT="9525" marB="0" anchor="ctr"/>
                </a:tc>
                <a:tc>
                  <a:txBody>
                    <a:bodyPr/>
                    <a:lstStyle/>
                    <a:p>
                      <a:pPr algn="ctr" fontAlgn="ctr"/>
                      <a:r>
                        <a:rPr lang="tr-TR" sz="1600" b="0" i="0" u="none" strike="noStrike" dirty="0" smtClean="0">
                          <a:solidFill>
                            <a:srgbClr val="000000"/>
                          </a:solidFill>
                          <a:effectLst/>
                          <a:latin typeface="Calibri"/>
                        </a:rPr>
                        <a:t>1</a:t>
                      </a:r>
                      <a:endParaRPr lang="tr-TR" sz="1600" b="0" i="0" u="none" strike="noStrike" dirty="0">
                        <a:solidFill>
                          <a:srgbClr val="000000"/>
                        </a:solidFill>
                        <a:effectLst/>
                        <a:latin typeface="Calibri"/>
                      </a:endParaRPr>
                    </a:p>
                  </a:txBody>
                  <a:tcPr marL="9525" marR="9525" marT="9525" marB="0" anchor="ctr"/>
                </a:tc>
                <a:tc>
                  <a:txBody>
                    <a:bodyPr/>
                    <a:lstStyle/>
                    <a:p>
                      <a:pPr algn="ctr" fontAlgn="ctr"/>
                      <a:r>
                        <a:rPr lang="tr-TR" sz="1600" b="0" i="0" u="none" strike="noStrike" dirty="0" smtClean="0">
                          <a:solidFill>
                            <a:srgbClr val="000000"/>
                          </a:solidFill>
                          <a:effectLst/>
                          <a:latin typeface="Calibri"/>
                        </a:rPr>
                        <a:t>-</a:t>
                      </a:r>
                      <a:endParaRPr lang="tr-TR" sz="1600" b="0" i="0" u="none" strike="noStrike" dirty="0">
                        <a:solidFill>
                          <a:srgbClr val="000000"/>
                        </a:solidFill>
                        <a:effectLst/>
                        <a:latin typeface="Calibri"/>
                      </a:endParaRPr>
                    </a:p>
                  </a:txBody>
                  <a:tcPr marL="9525" marR="9525" marT="9525" marB="0" anchor="ctr"/>
                </a:tc>
                <a:tc>
                  <a:txBody>
                    <a:bodyPr/>
                    <a:lstStyle/>
                    <a:p>
                      <a:pPr algn="r" fontAlgn="ctr"/>
                      <a:r>
                        <a:rPr lang="tr-TR" sz="1600" b="0" i="0" u="none" strike="noStrike" dirty="0" smtClean="0">
                          <a:solidFill>
                            <a:srgbClr val="000000"/>
                          </a:solidFill>
                          <a:effectLst/>
                          <a:latin typeface="Calibri"/>
                        </a:rPr>
                        <a:t>-</a:t>
                      </a:r>
                      <a:r>
                        <a:rPr lang="tr-TR" sz="1600" b="0" i="0" u="none" strike="noStrike" dirty="0">
                          <a:solidFill>
                            <a:srgbClr val="000000"/>
                          </a:solidFill>
                          <a:effectLst/>
                          <a:latin typeface="Calibri"/>
                        </a:rPr>
                        <a:t> </a:t>
                      </a:r>
                    </a:p>
                  </a:txBody>
                  <a:tcPr marL="9525" marR="9525" marT="9525" marB="0" anchor="ctr"/>
                </a:tc>
              </a:tr>
              <a:tr h="325262">
                <a:tc>
                  <a:txBody>
                    <a:bodyPr/>
                    <a:lstStyle/>
                    <a:p>
                      <a:pPr algn="l" fontAlgn="ctr"/>
                      <a:r>
                        <a:rPr lang="tr-TR" sz="1600" b="1" i="0" u="none" strike="noStrike" dirty="0">
                          <a:solidFill>
                            <a:srgbClr val="000000"/>
                          </a:solidFill>
                          <a:effectLst/>
                          <a:latin typeface="Calibri"/>
                        </a:rPr>
                        <a:t>Mart</a:t>
                      </a:r>
                    </a:p>
                  </a:txBody>
                  <a:tcPr marL="9525" marR="9525" marT="9525" marB="0" anchor="ctr"/>
                </a:tc>
                <a:tc>
                  <a:txBody>
                    <a:bodyPr/>
                    <a:lstStyle/>
                    <a:p>
                      <a:pPr algn="ctr" fontAlgn="ctr"/>
                      <a:r>
                        <a:rPr lang="tr-TR" sz="1600" b="0" i="0" u="none" strike="noStrike" dirty="0" smtClean="0">
                          <a:solidFill>
                            <a:srgbClr val="000000"/>
                          </a:solidFill>
                          <a:effectLst/>
                          <a:latin typeface="Calibri"/>
                        </a:rPr>
                        <a:t>2</a:t>
                      </a:r>
                      <a:endParaRPr lang="tr-TR" sz="1600" b="0" i="0" u="none" strike="noStrike" dirty="0">
                        <a:solidFill>
                          <a:srgbClr val="000000"/>
                        </a:solidFill>
                        <a:effectLst/>
                        <a:latin typeface="Calibri"/>
                      </a:endParaRPr>
                    </a:p>
                  </a:txBody>
                  <a:tcPr marL="9525" marR="9525" marT="9525" marB="0" anchor="ctr"/>
                </a:tc>
                <a:tc>
                  <a:txBody>
                    <a:bodyPr/>
                    <a:lstStyle/>
                    <a:p>
                      <a:pPr algn="ctr" fontAlgn="ctr"/>
                      <a:r>
                        <a:rPr lang="tr-TR" sz="1600" b="0" i="0" u="none" strike="noStrike" dirty="0" smtClean="0">
                          <a:solidFill>
                            <a:srgbClr val="000000"/>
                          </a:solidFill>
                          <a:effectLst/>
                          <a:latin typeface="Calibri"/>
                        </a:rPr>
                        <a:t>2</a:t>
                      </a: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r" fontAlgn="ctr"/>
                      <a:endParaRPr lang="tr-TR" sz="1600" b="0" i="0" u="none" strike="noStrike" dirty="0">
                        <a:solidFill>
                          <a:srgbClr val="000000"/>
                        </a:solidFill>
                        <a:effectLst/>
                        <a:latin typeface="Calibri"/>
                      </a:endParaRPr>
                    </a:p>
                  </a:txBody>
                  <a:tcPr marL="9525" marR="9525" marT="9525" marB="0" anchor="ctr"/>
                </a:tc>
              </a:tr>
              <a:tr h="325262">
                <a:tc>
                  <a:txBody>
                    <a:bodyPr/>
                    <a:lstStyle/>
                    <a:p>
                      <a:pPr algn="l" fontAlgn="ctr"/>
                      <a:r>
                        <a:rPr lang="tr-TR" sz="1600" b="1" i="0" u="none" strike="noStrike" dirty="0">
                          <a:solidFill>
                            <a:srgbClr val="000000"/>
                          </a:solidFill>
                          <a:effectLst/>
                          <a:latin typeface="Calibri"/>
                        </a:rPr>
                        <a:t>Nisan</a:t>
                      </a: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r" fontAlgn="ctr"/>
                      <a:endParaRPr lang="tr-TR" sz="1600" b="0" i="0" u="none" strike="noStrike" dirty="0">
                        <a:solidFill>
                          <a:srgbClr val="000000"/>
                        </a:solidFill>
                        <a:effectLst/>
                        <a:latin typeface="Calibri"/>
                      </a:endParaRPr>
                    </a:p>
                  </a:txBody>
                  <a:tcPr marL="9525" marR="9525" marT="9525" marB="0" anchor="ctr"/>
                </a:tc>
              </a:tr>
              <a:tr h="325262">
                <a:tc>
                  <a:txBody>
                    <a:bodyPr/>
                    <a:lstStyle/>
                    <a:p>
                      <a:pPr algn="l" fontAlgn="ctr"/>
                      <a:r>
                        <a:rPr lang="tr-TR" sz="1600" b="1" i="0" u="none" strike="noStrike" dirty="0">
                          <a:solidFill>
                            <a:srgbClr val="000000"/>
                          </a:solidFill>
                          <a:effectLst/>
                          <a:latin typeface="Calibri"/>
                        </a:rPr>
                        <a:t>Mayıs</a:t>
                      </a: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r" fontAlgn="ctr"/>
                      <a:endParaRPr lang="tr-TR" sz="1600" b="0" i="0" u="none" strike="noStrike" dirty="0">
                        <a:solidFill>
                          <a:srgbClr val="000000"/>
                        </a:solidFill>
                        <a:effectLst/>
                        <a:latin typeface="Calibri"/>
                      </a:endParaRPr>
                    </a:p>
                  </a:txBody>
                  <a:tcPr marL="9525" marR="9525" marT="9525" marB="0" anchor="ctr"/>
                </a:tc>
              </a:tr>
              <a:tr h="325262">
                <a:tc>
                  <a:txBody>
                    <a:bodyPr/>
                    <a:lstStyle/>
                    <a:p>
                      <a:pPr algn="l" fontAlgn="ctr"/>
                      <a:r>
                        <a:rPr lang="tr-TR" sz="1600" b="1" i="0" u="none" strike="noStrike" dirty="0">
                          <a:solidFill>
                            <a:srgbClr val="000000"/>
                          </a:solidFill>
                          <a:effectLst/>
                          <a:latin typeface="Calibri"/>
                        </a:rPr>
                        <a:t>Haziran</a:t>
                      </a: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r" fontAlgn="ctr"/>
                      <a:endParaRPr lang="tr-TR" sz="1600" b="0" i="0" u="none" strike="noStrike" dirty="0">
                        <a:solidFill>
                          <a:srgbClr val="000000"/>
                        </a:solidFill>
                        <a:effectLst/>
                        <a:latin typeface="Calibri"/>
                      </a:endParaRPr>
                    </a:p>
                  </a:txBody>
                  <a:tcPr marL="9525" marR="9525" marT="9525" marB="0" anchor="ctr"/>
                </a:tc>
              </a:tr>
              <a:tr h="325262">
                <a:tc>
                  <a:txBody>
                    <a:bodyPr/>
                    <a:lstStyle/>
                    <a:p>
                      <a:pPr algn="l" fontAlgn="ctr"/>
                      <a:r>
                        <a:rPr lang="tr-TR" sz="1600" b="1" i="0" u="none" strike="noStrike" dirty="0" smtClean="0">
                          <a:solidFill>
                            <a:srgbClr val="000000"/>
                          </a:solidFill>
                          <a:effectLst/>
                          <a:latin typeface="Calibri"/>
                        </a:rPr>
                        <a:t>Temmuz</a:t>
                      </a:r>
                      <a:endParaRPr lang="tr-TR" sz="1600" b="1"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r" fontAlgn="ctr"/>
                      <a:endParaRPr lang="tr-TR" sz="1600" b="0" i="0" u="none" strike="noStrike" dirty="0">
                        <a:solidFill>
                          <a:srgbClr val="000000"/>
                        </a:solidFill>
                        <a:effectLst/>
                        <a:latin typeface="Calibri"/>
                      </a:endParaRPr>
                    </a:p>
                  </a:txBody>
                  <a:tcPr marL="9525" marR="9525" marT="9525" marB="0" anchor="ctr"/>
                </a:tc>
              </a:tr>
              <a:tr h="325262">
                <a:tc>
                  <a:txBody>
                    <a:bodyPr/>
                    <a:lstStyle/>
                    <a:p>
                      <a:pPr algn="l" fontAlgn="ctr"/>
                      <a:r>
                        <a:rPr lang="tr-TR" sz="1600" b="1" i="0" u="none" strike="noStrike" dirty="0" smtClean="0">
                          <a:solidFill>
                            <a:srgbClr val="000000"/>
                          </a:solidFill>
                          <a:effectLst/>
                          <a:latin typeface="Calibri"/>
                        </a:rPr>
                        <a:t>Ağustos</a:t>
                      </a:r>
                      <a:endParaRPr lang="tr-TR" sz="1600" b="1"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r" fontAlgn="ctr"/>
                      <a:endParaRPr lang="tr-TR" sz="1600" b="0" i="0" u="none" strike="noStrike" dirty="0">
                        <a:solidFill>
                          <a:srgbClr val="000000"/>
                        </a:solidFill>
                        <a:effectLst/>
                        <a:latin typeface="Calibri"/>
                      </a:endParaRPr>
                    </a:p>
                  </a:txBody>
                  <a:tcPr marL="9525" marR="9525" marT="9525" marB="0" anchor="ctr"/>
                </a:tc>
              </a:tr>
              <a:tr h="325262">
                <a:tc>
                  <a:txBody>
                    <a:bodyPr/>
                    <a:lstStyle/>
                    <a:p>
                      <a:pPr algn="l" fontAlgn="ctr"/>
                      <a:r>
                        <a:rPr lang="tr-TR" sz="1600" b="1" i="0" u="none" strike="noStrike" dirty="0" smtClean="0">
                          <a:solidFill>
                            <a:srgbClr val="000000"/>
                          </a:solidFill>
                          <a:effectLst/>
                          <a:latin typeface="Calibri"/>
                        </a:rPr>
                        <a:t>Eylül</a:t>
                      </a:r>
                      <a:endParaRPr lang="tr-TR" sz="1600" b="1"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r" fontAlgn="ctr"/>
                      <a:endParaRPr lang="tr-TR" sz="1600" b="0" i="0" u="none" strike="noStrike" dirty="0" smtClean="0">
                        <a:solidFill>
                          <a:srgbClr val="000000"/>
                        </a:solidFill>
                        <a:effectLst/>
                        <a:latin typeface="Calibri"/>
                      </a:endParaRPr>
                    </a:p>
                  </a:txBody>
                  <a:tcPr marL="9525" marR="9525" marT="9525" marB="0" anchor="ctr"/>
                </a:tc>
              </a:tr>
              <a:tr h="325262">
                <a:tc>
                  <a:txBody>
                    <a:bodyPr/>
                    <a:lstStyle/>
                    <a:p>
                      <a:pPr algn="l" fontAlgn="ctr"/>
                      <a:r>
                        <a:rPr lang="tr-TR" sz="1600" b="1" i="0" u="none" strike="noStrike" dirty="0" smtClean="0">
                          <a:solidFill>
                            <a:srgbClr val="000000"/>
                          </a:solidFill>
                          <a:effectLst/>
                          <a:latin typeface="Calibri"/>
                        </a:rPr>
                        <a:t>Ekim</a:t>
                      </a:r>
                      <a:endParaRPr lang="tr-TR" sz="1600" b="1"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ctr" fontAlgn="ctr"/>
                      <a:endParaRPr lang="tr-TR" sz="1600" b="0" i="0" u="none" strike="noStrike" dirty="0">
                        <a:solidFill>
                          <a:srgbClr val="000000"/>
                        </a:solidFill>
                        <a:effectLst/>
                        <a:latin typeface="Calibri"/>
                      </a:endParaRPr>
                    </a:p>
                  </a:txBody>
                  <a:tcPr marL="9525" marR="9525" marT="9525" marB="0" anchor="ctr"/>
                </a:tc>
                <a:tc>
                  <a:txBody>
                    <a:bodyPr/>
                    <a:lstStyle/>
                    <a:p>
                      <a:pPr algn="r" fontAlgn="ctr"/>
                      <a:endParaRPr lang="tr-TR" sz="1600" b="0" i="0" u="none" strike="noStrike" dirty="0" smtClean="0">
                        <a:solidFill>
                          <a:srgbClr val="000000"/>
                        </a:solidFill>
                        <a:effectLst/>
                        <a:latin typeface="Calibri"/>
                      </a:endParaRPr>
                    </a:p>
                  </a:txBody>
                  <a:tcPr marL="9525" marR="9525" marT="9525" marB="0" anchor="ctr"/>
                </a:tc>
              </a:tr>
              <a:tr h="325262">
                <a:tc>
                  <a:txBody>
                    <a:bodyPr/>
                    <a:lstStyle/>
                    <a:p>
                      <a:pPr algn="l" fontAlgn="ctr"/>
                      <a:r>
                        <a:rPr lang="tr-TR" sz="1600" b="1" i="0" u="none" strike="noStrike" dirty="0">
                          <a:solidFill>
                            <a:srgbClr val="000000"/>
                          </a:solidFill>
                          <a:effectLst/>
                          <a:latin typeface="Calibri"/>
                        </a:rPr>
                        <a:t>TOPLAM</a:t>
                      </a:r>
                    </a:p>
                  </a:txBody>
                  <a:tcPr marL="9525" marR="9525" marT="9525" marB="0" anchor="ctr"/>
                </a:tc>
                <a:tc>
                  <a:txBody>
                    <a:bodyPr/>
                    <a:lstStyle/>
                    <a:p>
                      <a:pPr algn="ctr" fontAlgn="ctr"/>
                      <a:endParaRPr lang="tr-TR" sz="1600" b="1" i="0" u="none" strike="noStrike" dirty="0">
                        <a:solidFill>
                          <a:srgbClr val="000000"/>
                        </a:solidFill>
                        <a:effectLst/>
                        <a:latin typeface="Calibri"/>
                      </a:endParaRPr>
                    </a:p>
                  </a:txBody>
                  <a:tcPr marL="9525" marR="9525" marT="9525" marB="0" anchor="ctr"/>
                </a:tc>
                <a:tc>
                  <a:txBody>
                    <a:bodyPr/>
                    <a:lstStyle/>
                    <a:p>
                      <a:pPr algn="ctr" fontAlgn="ctr"/>
                      <a:endParaRPr lang="tr-TR" sz="1600" b="1" i="0" u="none" strike="noStrike" dirty="0">
                        <a:solidFill>
                          <a:srgbClr val="000000"/>
                        </a:solidFill>
                        <a:effectLst/>
                        <a:latin typeface="Calibri"/>
                      </a:endParaRPr>
                    </a:p>
                  </a:txBody>
                  <a:tcPr marL="9525" marR="9525" marT="9525" marB="0" anchor="ctr"/>
                </a:tc>
                <a:tc>
                  <a:txBody>
                    <a:bodyPr/>
                    <a:lstStyle/>
                    <a:p>
                      <a:pPr algn="ctr" fontAlgn="ctr"/>
                      <a:endParaRPr lang="tr-TR" sz="1600" b="1" i="0" u="none" strike="noStrike" dirty="0">
                        <a:solidFill>
                          <a:srgbClr val="000000"/>
                        </a:solidFill>
                        <a:effectLst/>
                        <a:latin typeface="Calibri"/>
                      </a:endParaRPr>
                    </a:p>
                  </a:txBody>
                  <a:tcPr marL="9525" marR="9525" marT="9525" marB="0" anchor="ctr"/>
                </a:tc>
                <a:tc>
                  <a:txBody>
                    <a:bodyPr/>
                    <a:lstStyle/>
                    <a:p>
                      <a:pPr algn="r" fontAlgn="b"/>
                      <a:endParaRPr lang="tr-TR" sz="1600" b="1" i="0" u="none" strike="noStrike" dirty="0">
                        <a:solidFill>
                          <a:srgbClr val="000000"/>
                        </a:solidFill>
                        <a:effectLst/>
                        <a:latin typeface="Calibri"/>
                      </a:endParaRPr>
                    </a:p>
                  </a:txBody>
                  <a:tcPr marL="9525" marR="9525" marT="9525" marB="0" anchor="ctr"/>
                </a:tc>
              </a:tr>
            </a:tbl>
          </a:graphicData>
        </a:graphic>
      </p:graphicFrame>
      <p:pic>
        <p:nvPicPr>
          <p:cNvPr id="6" name="10 Resim" descr="C:\Users\admin\Desktop\Documents\tunceli kitapçık\tunceli sunum\Yeni klasör (4)\valiligi.png"/>
          <p:cNvPicPr/>
          <p:nvPr/>
        </p:nvPicPr>
        <p:blipFill>
          <a:blip r:embed="rId2" cstate="print"/>
          <a:srcRect/>
          <a:stretch>
            <a:fillRect/>
          </a:stretch>
        </p:blipFill>
        <p:spPr bwMode="auto">
          <a:xfrm>
            <a:off x="731313" y="633354"/>
            <a:ext cx="879153" cy="787593"/>
          </a:xfrm>
          <a:prstGeom prst="rect">
            <a:avLst/>
          </a:prstGeom>
          <a:ln>
            <a:noFill/>
          </a:ln>
          <a:effectLst>
            <a:outerShdw blurRad="292100" dist="139700" dir="2700000" algn="tl" rotWithShape="0">
              <a:srgbClr val="333333">
                <a:alpha val="65000"/>
              </a:srgbClr>
            </a:outerShdw>
          </a:effectLst>
        </p:spPr>
      </p:pic>
      <p:pic>
        <p:nvPicPr>
          <p:cNvPr id="7"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39834" y="64171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2427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7"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Başlık 1"/>
          <p:cNvSpPr txBox="1">
            <a:spLocks/>
          </p:cNvSpPr>
          <p:nvPr/>
        </p:nvSpPr>
        <p:spPr>
          <a:xfrm>
            <a:off x="1924334" y="1391572"/>
            <a:ext cx="8972264" cy="130386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marR="0" lvl="0" indent="-457200" algn="just" defTabSz="4572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tr-TR" sz="2400" b="1" i="0" u="none" strike="noStrike" kern="1200" cap="none" spc="0" normalizeH="0" baseline="0" noProof="0" dirty="0">
              <a:ln w="3175" cmpd="sng">
                <a:noFill/>
              </a:ln>
              <a:solidFill>
                <a:srgbClr val="002060"/>
              </a:solidFill>
              <a:effectLst/>
              <a:uLnTx/>
              <a:uFillTx/>
              <a:latin typeface="Garamond"/>
              <a:ea typeface="+mj-ea"/>
              <a:cs typeface="+mj-cs"/>
            </a:endParaRPr>
          </a:p>
        </p:txBody>
      </p:sp>
      <p:sp>
        <p:nvSpPr>
          <p:cNvPr id="9" name="Dikdörtgen 8"/>
          <p:cNvSpPr/>
          <p:nvPr/>
        </p:nvSpPr>
        <p:spPr>
          <a:xfrm>
            <a:off x="1314451" y="2951667"/>
            <a:ext cx="9529762" cy="2677656"/>
          </a:xfrm>
          <a:prstGeom prst="rect">
            <a:avLst/>
          </a:prstGeom>
        </p:spPr>
        <p:txBody>
          <a:bodyPr wrap="square">
            <a:spAutoFit/>
          </a:bodyPr>
          <a:lstStyle/>
          <a:p>
            <a:pPr marL="457200" indent="-457200" algn="just" defTabSz="914400">
              <a:buFont typeface="Wingdings" panose="05000000000000000000" pitchFamily="2" charset="2"/>
              <a:buChar char="Ø"/>
              <a:defRPr/>
            </a:pPr>
            <a:r>
              <a:rPr lang="tr-TR" sz="2400" b="1" dirty="0" smtClean="0">
                <a:ln w="3175" cmpd="sng">
                  <a:noFill/>
                </a:ln>
                <a:solidFill>
                  <a:srgbClr val="002060"/>
                </a:solidFill>
              </a:rPr>
              <a:t>Defterdarlığımız yatırımcı kuruluş olmadığından herhangi bir yatırım projemiz bulunmamaktadır.</a:t>
            </a:r>
          </a:p>
          <a:p>
            <a:pPr marL="457200" lvl="0" indent="-457200" algn="just" defTabSz="914400">
              <a:defRPr/>
            </a:pPr>
            <a:endParaRPr lang="tr-TR" sz="2400" b="1" dirty="0" smtClean="0">
              <a:solidFill>
                <a:srgbClr val="002060"/>
              </a:solidFill>
            </a:endParaRPr>
          </a:p>
          <a:p>
            <a:pPr marL="457200" lvl="0" indent="-457200" algn="just" defTabSz="914400">
              <a:buFont typeface="Wingdings" panose="05000000000000000000" pitchFamily="2" charset="2"/>
              <a:buChar char="Ø"/>
              <a:defRPr/>
            </a:pPr>
            <a:r>
              <a:rPr lang="tr-TR" sz="2400" b="1" dirty="0" smtClean="0">
                <a:solidFill>
                  <a:srgbClr val="002060"/>
                </a:solidFill>
              </a:rPr>
              <a:t>1 Numaralı Cumhurbaşkanlığı Kararnamesinin 7 Bölümünde ve </a:t>
            </a:r>
            <a:r>
              <a:rPr kumimoji="0" lang="tr-TR" sz="2400" b="1" i="0" u="none" strike="noStrike" kern="0" cap="none" spc="0" normalizeH="0" baseline="0" noProof="0" dirty="0" smtClean="0">
                <a:ln>
                  <a:noFill/>
                </a:ln>
                <a:solidFill>
                  <a:srgbClr val="002060"/>
                </a:solidFill>
                <a:effectLst/>
                <a:uLnTx/>
                <a:uFillTx/>
              </a:rPr>
              <a:t>5345 Sayılı Gelir İdaresi Başkanlığının Teşkilat ve Görevleri Hakkında Kanun gereğince Defterdarlığımıza verilen görevler en iyi şekilde yerine getirilmeye devam edilecektir.</a:t>
            </a:r>
          </a:p>
        </p:txBody>
      </p:sp>
      <p:sp>
        <p:nvSpPr>
          <p:cNvPr id="12" name="Yuvarlatılmış Dikdörtgen 8"/>
          <p:cNvSpPr txBox="1">
            <a:spLocks noGrp="1"/>
          </p:cNvSpPr>
          <p:nvPr>
            <p:ph type="title"/>
          </p:nvPr>
        </p:nvSpPr>
        <p:spPr>
          <a:xfrm>
            <a:off x="1992573" y="982133"/>
            <a:ext cx="7942997" cy="1351634"/>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vert="horz" lIns="91440" tIns="45720" rIns="91440" bIns="45720" rtlCol="0" anchor="ctr">
            <a:normAutofit fontScale="90000"/>
          </a:bodyPr>
          <a:lstStyle/>
          <a:p>
            <a:pPr algn="ctr" defTabSz="914400" fontAlgn="b">
              <a:defRPr/>
            </a:pPr>
            <a:r>
              <a:rPr kumimoji="0" lang="tr-TR" sz="1400" b="1" i="0" u="none" strike="noStrike" kern="0" cap="none" spc="0" normalizeH="0" baseline="0" noProof="0" dirty="0" smtClean="0">
                <a:ln>
                  <a:noFill/>
                </a:ln>
                <a:solidFill>
                  <a:prstClr val="black"/>
                </a:solidFill>
                <a:effectLst/>
                <a:uLnTx/>
                <a:uFillTx/>
                <a:latin typeface="Arial Tur"/>
                <a:ea typeface="+mn-ea"/>
                <a:cs typeface="+mn-cs"/>
              </a:rPr>
              <a:t> </a:t>
            </a:r>
          </a:p>
          <a:p>
            <a:pPr marL="0" marR="0" lvl="0" indent="0" algn="ctr" defTabSz="914400" rtl="0" eaLnBrk="1" fontAlgn="b" latinLnBrk="0" hangingPunct="1">
              <a:lnSpc>
                <a:spcPct val="100000"/>
              </a:lnSpc>
              <a:spcBef>
                <a:spcPts val="0"/>
              </a:spcBef>
              <a:spcAft>
                <a:spcPts val="0"/>
              </a:spcAft>
              <a:buClrTx/>
              <a:buSzTx/>
              <a:buFontTx/>
              <a:buNone/>
              <a:tabLst/>
              <a:defRPr/>
            </a:pPr>
            <a:r>
              <a:rPr kumimoji="0" lang="tr-TR" sz="4000" b="1" i="0" u="none" strike="noStrike" kern="1200" cap="none" spc="0" normalizeH="0" baseline="0" noProof="0" dirty="0" smtClean="0">
                <a:ln w="3175" cmpd="sng">
                  <a:noFill/>
                </a:ln>
                <a:solidFill>
                  <a:srgbClr val="000000"/>
                </a:solidFill>
                <a:effectLst/>
                <a:uLnTx/>
                <a:uFillTx/>
                <a:latin typeface="+mj-lt"/>
                <a:ea typeface="+mj-ea"/>
                <a:cs typeface="+mj-cs"/>
              </a:rPr>
              <a:t/>
            </a:r>
            <a:br>
              <a:rPr kumimoji="0" lang="tr-TR" sz="4000" b="1" i="0" u="none" strike="noStrike" kern="1200" cap="none" spc="0" normalizeH="0" baseline="0" noProof="0" dirty="0" smtClean="0">
                <a:ln w="3175" cmpd="sng">
                  <a:noFill/>
                </a:ln>
                <a:solidFill>
                  <a:srgbClr val="000000"/>
                </a:solidFill>
                <a:effectLst/>
                <a:uLnTx/>
                <a:uFillTx/>
                <a:latin typeface="+mj-lt"/>
                <a:ea typeface="+mj-ea"/>
                <a:cs typeface="+mj-cs"/>
              </a:rPr>
            </a:br>
            <a:endParaRPr kumimoji="0" lang="tr-TR" sz="4000" b="1" i="0" u="none" strike="noStrike" kern="0" cap="none" spc="0" normalizeH="0" baseline="0" noProof="0" dirty="0" smtClean="0">
              <a:ln>
                <a:noFill/>
              </a:ln>
              <a:solidFill>
                <a:prstClr val="black"/>
              </a:solidFill>
              <a:effectLst/>
              <a:uLnTx/>
              <a:uFillTx/>
              <a:latin typeface="+mj-lt"/>
              <a:ea typeface="+mn-ea"/>
              <a:cs typeface="+mn-cs"/>
            </a:endParaRPr>
          </a:p>
        </p:txBody>
      </p:sp>
    </p:spTree>
    <p:extLst>
      <p:ext uri="{BB962C8B-B14F-4D97-AF65-F5344CB8AC3E}">
        <p14:creationId xmlns:p14="http://schemas.microsoft.com/office/powerpoint/2010/main" val="1469246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2582090" y="977596"/>
            <a:ext cx="7313023" cy="1108397"/>
          </a:xfrm>
          <a:prstGeom prst="round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a:effectLst>
            <a:glow rad="101600">
              <a:schemeClr val="accent6">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lumMod val="95000"/>
                    <a:lumOff val="5000"/>
                  </a:schemeClr>
                </a:solidFill>
              </a:rPr>
              <a:t>PERSONEL DURUM TABLOSU </a:t>
            </a:r>
            <a:endParaRPr lang="tr-TR" sz="3600" b="1" dirty="0">
              <a:solidFill>
                <a:schemeClr val="tx1">
                  <a:lumMod val="95000"/>
                  <a:lumOff val="5000"/>
                </a:schemeClr>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3275263950"/>
              </p:ext>
            </p:extLst>
          </p:nvPr>
        </p:nvGraphicFramePr>
        <p:xfrm>
          <a:off x="2074459" y="3371851"/>
          <a:ext cx="8366076" cy="2623327"/>
        </p:xfrm>
        <a:graphic>
          <a:graphicData uri="http://schemas.openxmlformats.org/drawingml/2006/table">
            <a:tbl>
              <a:tblPr/>
              <a:tblGrid>
                <a:gridCol w="3102526"/>
                <a:gridCol w="1080494"/>
                <a:gridCol w="1142237"/>
                <a:gridCol w="1065058"/>
                <a:gridCol w="1065058"/>
                <a:gridCol w="910703"/>
              </a:tblGrid>
              <a:tr h="589454">
                <a:tc>
                  <a:txBody>
                    <a:bodyPr/>
                    <a:lstStyle/>
                    <a:p>
                      <a:pPr algn="ctr" fontAlgn="ctr"/>
                      <a:endParaRPr lang="tr-TR" sz="12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baseline="0" dirty="0" smtClean="0">
                          <a:effectLst/>
                          <a:latin typeface="Arial"/>
                        </a:rPr>
                        <a:t>MUHASEBATVE MALİ KONTROL   </a:t>
                      </a:r>
                      <a:r>
                        <a:rPr lang="tr-TR" sz="1200" b="1" i="0" u="none" strike="noStrike" dirty="0" smtClean="0">
                          <a:effectLst/>
                          <a:latin typeface="Arial"/>
                        </a:rPr>
                        <a:t>GEN.MD</a:t>
                      </a:r>
                      <a:r>
                        <a:rPr lang="tr-TR" sz="1200" b="1" i="0" u="none" strike="noStrike" dirty="0">
                          <a:effectLst/>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smtClean="0">
                          <a:effectLst/>
                          <a:latin typeface="Arial"/>
                        </a:rPr>
                        <a:t>PERSONEL GEN.MD</a:t>
                      </a:r>
                      <a:r>
                        <a:rPr lang="tr-TR" sz="1200" b="1" i="0" u="none" strike="noStrike" dirty="0">
                          <a:effectLst/>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a:effectLst/>
                          <a:latin typeface="Arial"/>
                        </a:rPr>
                        <a:t>BAHUM GEN.MD.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a:effectLst/>
                          <a:latin typeface="Arial"/>
                        </a:rPr>
                        <a:t>GELİR İD. BŞK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a:effectLst/>
                          <a:latin typeface="Arial"/>
                        </a:rPr>
                        <a:t>TOPLAM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5343">
                <a:tc>
                  <a:txBody>
                    <a:bodyPr/>
                    <a:lstStyle/>
                    <a:p>
                      <a:pPr algn="ctr" fontAlgn="ctr"/>
                      <a:r>
                        <a:rPr lang="tr-TR" sz="1400" b="0" i="0" u="none" strike="noStrike" dirty="0">
                          <a:effectLst/>
                          <a:latin typeface="Arial"/>
                        </a:rPr>
                        <a:t>BAKANLIK ATAMALI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effectLst/>
                          <a:latin typeface="Arial"/>
                        </a:rPr>
                        <a:t>11</a:t>
                      </a:r>
                      <a:endParaRPr lang="tr-TR" sz="12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effectLst/>
                          <a:latin typeface="Arial"/>
                        </a:rPr>
                        <a:t>5</a:t>
                      </a:r>
                      <a:endParaRPr lang="tr-TR" sz="12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effectLst/>
                          <a:latin typeface="Arial"/>
                        </a:rPr>
                        <a:t>2</a:t>
                      </a:r>
                      <a:endParaRPr lang="tr-TR" sz="12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effectLst/>
                          <a:latin typeface="Arial"/>
                        </a:rPr>
                        <a:t>2</a:t>
                      </a:r>
                      <a:endParaRPr lang="tr-TR" sz="12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effectLst/>
                          <a:latin typeface="Arial"/>
                        </a:rPr>
                        <a:t>20</a:t>
                      </a:r>
                      <a:endParaRPr lang="tr-TR" sz="12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5343">
                <a:tc>
                  <a:txBody>
                    <a:bodyPr/>
                    <a:lstStyle/>
                    <a:p>
                      <a:pPr algn="ctr" fontAlgn="ctr"/>
                      <a:r>
                        <a:rPr lang="tr-TR" sz="1400" b="0" i="0" u="none" strike="noStrike" dirty="0">
                          <a:effectLst/>
                          <a:latin typeface="Arial"/>
                        </a:rPr>
                        <a:t>VALİLİK ATAMALI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effectLst/>
                          <a:latin typeface="Arial"/>
                        </a:rPr>
                        <a:t>23</a:t>
                      </a:r>
                      <a:endParaRPr lang="tr-TR" sz="12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effectLst/>
                          <a:latin typeface="Arial"/>
                        </a:rPr>
                        <a:t>11</a:t>
                      </a:r>
                      <a:endParaRPr lang="tr-TR" sz="12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effectLst/>
                          <a:latin typeface="Arial"/>
                        </a:rPr>
                        <a:t>1</a:t>
                      </a:r>
                      <a:endParaRPr lang="tr-TR" sz="12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effectLst/>
                          <a:latin typeface="Arial"/>
                        </a:rPr>
                        <a:t>44</a:t>
                      </a:r>
                      <a:endParaRPr lang="tr-TR" sz="12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effectLst/>
                          <a:latin typeface="Arial"/>
                        </a:rPr>
                        <a:t>79</a:t>
                      </a:r>
                      <a:endParaRPr lang="tr-TR" sz="12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1596">
                <a:tc>
                  <a:txBody>
                    <a:bodyPr/>
                    <a:lstStyle/>
                    <a:p>
                      <a:pPr algn="ctr" fontAlgn="ctr"/>
                      <a:r>
                        <a:rPr lang="tr-TR" sz="1400" b="1" i="0" u="none" strike="noStrike" dirty="0">
                          <a:solidFill>
                            <a:srgbClr val="FF0000"/>
                          </a:solidFill>
                          <a:effectLst/>
                          <a:latin typeface="Arial"/>
                        </a:rPr>
                        <a:t>TOPLAM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Arial"/>
                        </a:rPr>
                        <a:t>34</a:t>
                      </a:r>
                      <a:endParaRPr lang="tr-TR" sz="1200" b="1" i="0" u="none" strike="noStrike" dirty="0">
                        <a:solidFill>
                          <a:srgbClr val="FF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Arial"/>
                        </a:rPr>
                        <a:t>16</a:t>
                      </a:r>
                      <a:endParaRPr lang="tr-TR" sz="1200" b="1" i="0" u="none" strike="noStrike" dirty="0">
                        <a:solidFill>
                          <a:srgbClr val="FF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Arial"/>
                        </a:rPr>
                        <a:t>3</a:t>
                      </a:r>
                      <a:endParaRPr lang="tr-TR" sz="1200" b="1" i="0" u="none" strike="noStrike" dirty="0">
                        <a:solidFill>
                          <a:srgbClr val="FF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Arial"/>
                        </a:rPr>
                        <a:t>46</a:t>
                      </a:r>
                      <a:endParaRPr lang="tr-TR" sz="1200" b="1" i="0" u="none" strike="noStrike" dirty="0">
                        <a:solidFill>
                          <a:srgbClr val="FF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Arial"/>
                        </a:rPr>
                        <a:t>99</a:t>
                      </a:r>
                      <a:endParaRPr lang="tr-TR" sz="1200" b="1" i="0" u="none" strike="noStrike" dirty="0">
                        <a:solidFill>
                          <a:srgbClr val="FF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Yuvarlatılmış Dikdörtgen 5"/>
          <p:cNvSpPr/>
          <p:nvPr/>
        </p:nvSpPr>
        <p:spPr>
          <a:xfrm>
            <a:off x="2307975" y="2519204"/>
            <a:ext cx="7861251" cy="674372"/>
          </a:xfrm>
          <a:prstGeom prst="round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a:effectLst>
            <a:glow rad="101600">
              <a:schemeClr val="accent6">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GENEL MÜDÜRLÜK BAZINDA </a:t>
            </a:r>
            <a:r>
              <a:rPr lang="tr-TR" b="1" dirty="0" smtClean="0">
                <a:solidFill>
                  <a:schemeClr val="tx1"/>
                </a:solidFill>
              </a:rPr>
              <a:t>DOLU </a:t>
            </a:r>
            <a:r>
              <a:rPr lang="tr-TR" b="1" dirty="0">
                <a:solidFill>
                  <a:schemeClr val="tx1"/>
                </a:solidFill>
              </a:rPr>
              <a:t>KADROLARIMIZIN DURUMU </a:t>
            </a:r>
          </a:p>
        </p:txBody>
      </p:sp>
      <p:pic>
        <p:nvPicPr>
          <p:cNvPr id="7"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8"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43952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8"/>
          <p:cNvSpPr txBox="1">
            <a:spLocks noGrp="1"/>
          </p:cNvSpPr>
          <p:nvPr>
            <p:ph type="title"/>
          </p:nvPr>
        </p:nvSpPr>
        <p:spPr>
          <a:xfrm>
            <a:off x="2006221" y="982133"/>
            <a:ext cx="8024883" cy="1351634"/>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vert="horz" lIns="91440" tIns="45720" rIns="91440" bIns="45720" rtlCol="0" anchor="ctr">
            <a:normAutofit fontScale="90000"/>
          </a:bodyPr>
          <a:lstStyle/>
          <a:p>
            <a:pPr algn="ctr" defTabSz="914400" fontAlgn="b">
              <a:defRPr/>
            </a:pPr>
            <a:r>
              <a:rPr kumimoji="0" lang="tr-TR" sz="1400" b="1" i="0" u="none" strike="noStrike" kern="0" cap="none" spc="0" normalizeH="0" baseline="0" noProof="0" dirty="0" smtClean="0">
                <a:ln>
                  <a:noFill/>
                </a:ln>
                <a:solidFill>
                  <a:prstClr val="black"/>
                </a:solidFill>
                <a:effectLst/>
                <a:uLnTx/>
                <a:uFillTx/>
                <a:latin typeface="Arial Tur"/>
                <a:ea typeface="+mn-ea"/>
                <a:cs typeface="+mn-cs"/>
              </a:rPr>
              <a:t> </a:t>
            </a:r>
          </a:p>
          <a:p>
            <a:pPr marL="0" marR="0" lvl="0" indent="0" algn="ctr" defTabSz="914400" rtl="0" eaLnBrk="1" fontAlgn="b" latinLnBrk="0" hangingPunct="1">
              <a:lnSpc>
                <a:spcPct val="100000"/>
              </a:lnSpc>
              <a:spcBef>
                <a:spcPts val="0"/>
              </a:spcBef>
              <a:spcAft>
                <a:spcPts val="0"/>
              </a:spcAft>
              <a:buClrTx/>
              <a:buSzTx/>
              <a:buFontTx/>
              <a:buNone/>
              <a:tabLst/>
              <a:defRPr/>
            </a:pPr>
            <a:r>
              <a:rPr kumimoji="0" lang="tr-TR" sz="4000" b="1" i="0" u="none" strike="noStrike" kern="1200" cap="none" spc="0" normalizeH="0" baseline="0" noProof="0" dirty="0" smtClean="0">
                <a:ln w="3175" cmpd="sng">
                  <a:noFill/>
                </a:ln>
                <a:solidFill>
                  <a:srgbClr val="000000"/>
                </a:solidFill>
                <a:effectLst/>
                <a:uLnTx/>
                <a:uFillTx/>
                <a:latin typeface="+mj-lt"/>
                <a:ea typeface="+mj-ea"/>
                <a:cs typeface="+mj-cs"/>
              </a:rPr>
              <a:t/>
            </a:r>
            <a:br>
              <a:rPr kumimoji="0" lang="tr-TR" sz="4000" b="1" i="0" u="none" strike="noStrike" kern="1200" cap="none" spc="0" normalizeH="0" baseline="0" noProof="0" dirty="0" smtClean="0">
                <a:ln w="3175" cmpd="sng">
                  <a:noFill/>
                </a:ln>
                <a:solidFill>
                  <a:srgbClr val="000000"/>
                </a:solidFill>
                <a:effectLst/>
                <a:uLnTx/>
                <a:uFillTx/>
                <a:latin typeface="+mj-lt"/>
                <a:ea typeface="+mj-ea"/>
                <a:cs typeface="+mj-cs"/>
              </a:rPr>
            </a:br>
            <a:r>
              <a:rPr kumimoji="0" lang="tr-TR" sz="4000" b="1" i="0" u="none" strike="noStrike" kern="1200" cap="none" spc="0" normalizeH="0" baseline="0" noProof="0" dirty="0" smtClean="0">
                <a:ln w="3175" cmpd="sng">
                  <a:noFill/>
                </a:ln>
                <a:solidFill>
                  <a:srgbClr val="000000"/>
                </a:solidFill>
                <a:effectLst/>
                <a:uLnTx/>
                <a:uFillTx/>
                <a:latin typeface="+mj-lt"/>
                <a:ea typeface="+mj-ea"/>
                <a:cs typeface="+mj-cs"/>
              </a:rPr>
              <a:t>TUNCELİ DEFTERDARLIĞI</a:t>
            </a:r>
            <a:br>
              <a:rPr kumimoji="0" lang="tr-TR" sz="4000" b="1" i="0" u="none" strike="noStrike" kern="1200" cap="none" spc="0" normalizeH="0" baseline="0" noProof="0" dirty="0" smtClean="0">
                <a:ln w="3175" cmpd="sng">
                  <a:noFill/>
                </a:ln>
                <a:solidFill>
                  <a:srgbClr val="000000"/>
                </a:solidFill>
                <a:effectLst/>
                <a:uLnTx/>
                <a:uFillTx/>
                <a:latin typeface="+mj-lt"/>
                <a:ea typeface="+mj-ea"/>
                <a:cs typeface="+mj-cs"/>
              </a:rPr>
            </a:br>
            <a:endParaRPr kumimoji="0" lang="tr-TR" sz="4000" b="1" i="0" u="none" strike="noStrike" kern="0" cap="none" spc="0" normalizeH="0" baseline="0" noProof="0" dirty="0" smtClean="0">
              <a:ln>
                <a:noFill/>
              </a:ln>
              <a:solidFill>
                <a:prstClr val="black"/>
              </a:solidFill>
              <a:effectLst/>
              <a:uLnTx/>
              <a:uFillTx/>
              <a:latin typeface="+mj-lt"/>
              <a:ea typeface="+mn-ea"/>
              <a:cs typeface="+mn-cs"/>
            </a:endParaRPr>
          </a:p>
        </p:txBody>
      </p:sp>
      <p:sp>
        <p:nvSpPr>
          <p:cNvPr id="3" name="2 İçerik Yer Tutucusu"/>
          <p:cNvSpPr>
            <a:spLocks noGrp="1"/>
          </p:cNvSpPr>
          <p:nvPr>
            <p:ph idx="1"/>
          </p:nvPr>
        </p:nvSpPr>
        <p:spPr/>
        <p:txBody>
          <a:bodyPr>
            <a:normAutofit/>
          </a:bodyPr>
          <a:lstStyle/>
          <a:p>
            <a:pPr algn="ctr">
              <a:buNone/>
            </a:pPr>
            <a:endParaRPr lang="tr-TR" sz="4400" b="1" dirty="0" smtClean="0">
              <a:ln w="11430"/>
              <a:solidFill>
                <a:schemeClr val="tx1"/>
              </a:solidFill>
              <a:effectLst>
                <a:outerShdw blurRad="50800" dist="39000" dir="5460000" algn="tl">
                  <a:srgbClr val="000000">
                    <a:alpha val="38000"/>
                  </a:srgbClr>
                </a:outerShdw>
              </a:effectLst>
            </a:endParaRPr>
          </a:p>
          <a:p>
            <a:pPr algn="ctr">
              <a:buNone/>
            </a:pPr>
            <a:r>
              <a:rPr lang="tr-TR" sz="4400" b="1" dirty="0" smtClean="0">
                <a:ln w="11430"/>
                <a:solidFill>
                  <a:schemeClr val="tx1"/>
                </a:solidFill>
                <a:effectLst>
                  <a:outerShdw blurRad="50800" dist="39000" dir="5460000" algn="tl">
                    <a:srgbClr val="000000">
                      <a:alpha val="38000"/>
                    </a:srgbClr>
                  </a:outerShdw>
                </a:effectLst>
              </a:rPr>
              <a:t>Arz ederim.</a:t>
            </a:r>
          </a:p>
          <a:p>
            <a:pPr algn="ctr">
              <a:buNone/>
            </a:pPr>
            <a:r>
              <a:rPr lang="tr-TR" sz="3200" b="1" dirty="0" smtClean="0">
                <a:ln w="11430"/>
                <a:solidFill>
                  <a:schemeClr val="tx1"/>
                </a:solidFill>
                <a:effectLst>
                  <a:outerShdw blurRad="50800" dist="39000" dir="5460000" algn="tl">
                    <a:srgbClr val="000000">
                      <a:alpha val="38000"/>
                    </a:srgbClr>
                  </a:outerShdw>
                </a:effectLst>
              </a:rPr>
              <a:t>Tahir BAYINDIR</a:t>
            </a:r>
          </a:p>
          <a:p>
            <a:pPr algn="ctr">
              <a:buNone/>
            </a:pPr>
            <a:r>
              <a:rPr lang="tr-TR" sz="3200" b="1" dirty="0" smtClean="0">
                <a:ln w="11430"/>
                <a:solidFill>
                  <a:schemeClr val="tx1"/>
                </a:solidFill>
                <a:effectLst>
                  <a:outerShdw blurRad="50800" dist="39000" dir="5460000" algn="tl">
                    <a:srgbClr val="000000">
                      <a:alpha val="38000"/>
                    </a:srgbClr>
                  </a:outerShdw>
                </a:effectLst>
              </a:rPr>
              <a:t>Defterdar</a:t>
            </a:r>
          </a:p>
          <a:p>
            <a:pPr>
              <a:buNone/>
            </a:pPr>
            <a:endParaRPr lang="tr-TR" dirty="0"/>
          </a:p>
        </p:txBody>
      </p:sp>
      <p:pic>
        <p:nvPicPr>
          <p:cNvPr id="5"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6"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103482331"/>
              </p:ext>
            </p:extLst>
          </p:nvPr>
        </p:nvGraphicFramePr>
        <p:xfrm>
          <a:off x="1414459" y="3589360"/>
          <a:ext cx="8305320" cy="2201686"/>
        </p:xfrm>
        <a:graphic>
          <a:graphicData uri="http://schemas.openxmlformats.org/drawingml/2006/table">
            <a:tbl>
              <a:tblPr/>
              <a:tblGrid>
                <a:gridCol w="2999128"/>
                <a:gridCol w="1236099"/>
                <a:gridCol w="1004640"/>
                <a:gridCol w="1073686"/>
                <a:gridCol w="1073686"/>
                <a:gridCol w="918081"/>
              </a:tblGrid>
              <a:tr h="515440">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endParaRPr lang="tr-TR" sz="1400" b="0" i="0" u="none" strike="noStrike" dirty="0">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baseline="0" dirty="0" smtClean="0">
                          <a:effectLst/>
                          <a:latin typeface="Arial"/>
                        </a:rPr>
                        <a:t>MUHASEBAT VE MALİ KONTROL </a:t>
                      </a:r>
                      <a:r>
                        <a:rPr lang="tr-TR" sz="1400" b="1" i="0" u="none" strike="noStrike" dirty="0" smtClean="0">
                          <a:effectLst/>
                          <a:latin typeface="Arial"/>
                        </a:rPr>
                        <a:t>GEN.MD</a:t>
                      </a:r>
                      <a:r>
                        <a:rPr lang="tr-TR" sz="1400" b="1" i="0" u="none" strike="noStrike" dirty="0">
                          <a:effectLst/>
                          <a:latin typeface="Arial"/>
                        </a:rPr>
                        <a:t>.</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baseline="0" dirty="0" smtClean="0">
                          <a:effectLst/>
                          <a:latin typeface="Arial"/>
                        </a:rPr>
                        <a:t>PERSONEL </a:t>
                      </a:r>
                      <a:r>
                        <a:rPr lang="tr-TR" sz="1400" b="1" i="0" u="none" strike="noStrike" dirty="0" smtClean="0">
                          <a:effectLst/>
                          <a:latin typeface="Arial"/>
                        </a:rPr>
                        <a:t>GEN.MD</a:t>
                      </a:r>
                      <a:r>
                        <a:rPr lang="tr-TR" sz="1400" b="1" i="0" u="none" strike="noStrike" dirty="0">
                          <a:effectLst/>
                          <a:latin typeface="Arial"/>
                        </a:rPr>
                        <a:t>.</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a:effectLst/>
                          <a:latin typeface="Arial"/>
                        </a:rPr>
                        <a:t>BAHUM GEN.MD.</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a:effectLst/>
                          <a:latin typeface="Arial"/>
                        </a:rPr>
                        <a:t>GELİR İD. BŞK</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a:effectLst/>
                          <a:latin typeface="Arial"/>
                        </a:rPr>
                        <a:t>TOPLAM</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44758">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a:effectLst/>
                          <a:latin typeface="Arial"/>
                        </a:rPr>
                        <a:t>BAKANLIK ATAMALI</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effectLst/>
                          <a:latin typeface="Arial"/>
                        </a:rPr>
                        <a:t>9</a:t>
                      </a:r>
                      <a:endParaRPr lang="tr-TR" sz="1400" b="0" i="0" u="none" strike="noStrike" dirty="0">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effectLst/>
                          <a:latin typeface="Arial"/>
                        </a:rPr>
                        <a:t>-</a:t>
                      </a:r>
                      <a:endParaRPr lang="tr-TR" sz="1400" b="0" i="0" u="none" strike="noStrike" dirty="0">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effectLst/>
                          <a:latin typeface="Arial"/>
                        </a:rPr>
                        <a:t>1</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effectLst/>
                          <a:latin typeface="Arial"/>
                        </a:rPr>
                        <a:t>1</a:t>
                      </a:r>
                      <a:endParaRPr lang="tr-TR" sz="1400" b="0" i="0" u="none" strike="noStrike" dirty="0">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effectLst/>
                          <a:latin typeface="Arial"/>
                        </a:rPr>
                        <a:t>11</a:t>
                      </a:r>
                      <a:endParaRPr lang="tr-TR" sz="1400" b="0" i="0" u="none" strike="noStrike" dirty="0">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44758">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a:effectLst/>
                          <a:latin typeface="Arial"/>
                        </a:rPr>
                        <a:t>VALİLİK ATAMALI</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effectLst/>
                          <a:latin typeface="Arial"/>
                        </a:rPr>
                        <a:t>30</a:t>
                      </a:r>
                      <a:endParaRPr lang="tr-TR" sz="1400" b="0" i="0" u="none" strike="noStrike" dirty="0">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effectLst/>
                          <a:latin typeface="Arial"/>
                        </a:rPr>
                        <a:t>10</a:t>
                      </a:r>
                      <a:endParaRPr lang="tr-TR" sz="1400" b="0" i="0" u="none" strike="noStrike" dirty="0">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effectLst/>
                          <a:latin typeface="Arial"/>
                        </a:rPr>
                        <a:t>2</a:t>
                      </a:r>
                      <a:endParaRPr lang="tr-TR" sz="1400" b="0" i="0" u="none" strike="noStrike" dirty="0">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effectLst/>
                          <a:latin typeface="Arial"/>
                        </a:rPr>
                        <a:t>-</a:t>
                      </a:r>
                      <a:endParaRPr lang="tr-TR" sz="1400" b="0" i="0" u="none" strike="noStrike" dirty="0">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0" i="0" u="none" strike="noStrike" dirty="0" smtClean="0">
                          <a:effectLst/>
                          <a:latin typeface="Arial"/>
                        </a:rPr>
                        <a:t>42</a:t>
                      </a:r>
                      <a:endParaRPr lang="tr-TR" sz="1400" b="0" i="0" u="none" strike="noStrike" dirty="0">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49205">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a:solidFill>
                            <a:srgbClr val="FF0000"/>
                          </a:solidFill>
                          <a:effectLst/>
                          <a:latin typeface="Arial"/>
                        </a:rPr>
                        <a:t>TOPLAM</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solidFill>
                            <a:srgbClr val="FF0000"/>
                          </a:solidFill>
                          <a:effectLst/>
                          <a:latin typeface="Arial"/>
                        </a:rPr>
                        <a:t>39</a:t>
                      </a:r>
                      <a:endParaRPr lang="tr-TR" sz="1400" b="1" i="0" u="none" strike="noStrike" dirty="0">
                        <a:solidFill>
                          <a:srgbClr val="FF0000"/>
                        </a:solidFill>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solidFill>
                            <a:srgbClr val="FF0000"/>
                          </a:solidFill>
                          <a:effectLst/>
                          <a:latin typeface="Arial"/>
                        </a:rPr>
                        <a:t>10</a:t>
                      </a:r>
                      <a:endParaRPr lang="tr-TR" sz="1400" b="1" i="0" u="none" strike="noStrike" dirty="0">
                        <a:solidFill>
                          <a:srgbClr val="FF0000"/>
                        </a:solidFill>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solidFill>
                            <a:srgbClr val="FF0000"/>
                          </a:solidFill>
                          <a:effectLst/>
                          <a:latin typeface="Arial"/>
                        </a:rPr>
                        <a:t>3</a:t>
                      </a:r>
                      <a:endParaRPr lang="tr-TR" sz="1400" b="1" i="0" u="none" strike="noStrike" dirty="0">
                        <a:solidFill>
                          <a:srgbClr val="FF0000"/>
                        </a:solidFill>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solidFill>
                            <a:srgbClr val="FF0000"/>
                          </a:solidFill>
                          <a:effectLst/>
                          <a:latin typeface="Arial"/>
                        </a:rPr>
                        <a:t>1</a:t>
                      </a:r>
                      <a:endParaRPr lang="tr-TR" sz="1400" b="1" i="0" u="none" strike="noStrike" dirty="0">
                        <a:solidFill>
                          <a:srgbClr val="FF0000"/>
                        </a:solidFill>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fontAlgn="ctr"/>
                      <a:r>
                        <a:rPr lang="tr-TR" sz="1400" b="1" i="0" u="none" strike="noStrike" dirty="0" smtClean="0">
                          <a:solidFill>
                            <a:srgbClr val="FF0000"/>
                          </a:solidFill>
                          <a:effectLst/>
                          <a:latin typeface="Arial"/>
                        </a:rPr>
                        <a:t>53</a:t>
                      </a:r>
                      <a:endParaRPr lang="tr-TR" sz="1400" b="1" i="0" u="none" strike="noStrike" dirty="0">
                        <a:solidFill>
                          <a:srgbClr val="FF0000"/>
                        </a:solidFill>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6"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7"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Yuvarlatılmış Dikdörtgen 3"/>
          <p:cNvSpPr/>
          <p:nvPr/>
        </p:nvSpPr>
        <p:spPr>
          <a:xfrm>
            <a:off x="2582091" y="977596"/>
            <a:ext cx="7012286" cy="1108397"/>
          </a:xfrm>
          <a:prstGeom prst="round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a:effectLst>
            <a:glow rad="101600">
              <a:schemeClr val="accent6">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lumMod val="95000"/>
                    <a:lumOff val="5000"/>
                  </a:schemeClr>
                </a:solidFill>
              </a:rPr>
              <a:t>PERSONEL DURUM TABLOSU </a:t>
            </a:r>
            <a:endParaRPr lang="tr-TR" sz="3600" b="1" dirty="0">
              <a:solidFill>
                <a:schemeClr val="tx1">
                  <a:lumMod val="95000"/>
                  <a:lumOff val="5000"/>
                </a:schemeClr>
              </a:solidFill>
            </a:endParaRPr>
          </a:p>
        </p:txBody>
      </p:sp>
      <p:sp>
        <p:nvSpPr>
          <p:cNvPr id="11" name="Yuvarlatılmış Dikdörtgen 5"/>
          <p:cNvSpPr/>
          <p:nvPr/>
        </p:nvSpPr>
        <p:spPr>
          <a:xfrm>
            <a:off x="2307975" y="2519204"/>
            <a:ext cx="7861251" cy="674372"/>
          </a:xfrm>
          <a:prstGeom prst="round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a:effectLst>
            <a:glow rad="101600">
              <a:schemeClr val="accent6">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GENEL MÜDÜRLÜK BAZINDA </a:t>
            </a:r>
            <a:r>
              <a:rPr lang="tr-TR" b="1" dirty="0" smtClean="0">
                <a:solidFill>
                  <a:schemeClr val="tx1"/>
                </a:solidFill>
              </a:rPr>
              <a:t>BOŞ </a:t>
            </a:r>
            <a:r>
              <a:rPr lang="tr-TR" b="1" dirty="0">
                <a:solidFill>
                  <a:schemeClr val="tx1"/>
                </a:solidFill>
              </a:rPr>
              <a:t>KADROLARIMIZIN DURUMU </a:t>
            </a:r>
          </a:p>
        </p:txBody>
      </p:sp>
    </p:spTree>
    <p:extLst>
      <p:ext uri="{BB962C8B-B14F-4D97-AF65-F5344CB8AC3E}">
        <p14:creationId xmlns:p14="http://schemas.microsoft.com/office/powerpoint/2010/main" val="449882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10 Resim" descr="C:\Users\admin\Desktop\Documents\tunceli kitapçık\tunceli sunum\Yeni klasör (4)\valiligi.png"/>
          <p:cNvPicPr/>
          <p:nvPr/>
        </p:nvPicPr>
        <p:blipFill>
          <a:blip r:embed="rId2" cstate="print"/>
          <a:srcRect/>
          <a:stretch>
            <a:fillRect/>
          </a:stretch>
        </p:blipFill>
        <p:spPr bwMode="auto">
          <a:xfrm>
            <a:off x="635777" y="619705"/>
            <a:ext cx="879153" cy="787593"/>
          </a:xfrm>
          <a:prstGeom prst="rect">
            <a:avLst/>
          </a:prstGeom>
          <a:ln>
            <a:noFill/>
          </a:ln>
          <a:effectLst>
            <a:outerShdw blurRad="292100" dist="139700" dir="2700000" algn="tl" rotWithShape="0">
              <a:srgbClr val="333333">
                <a:alpha val="65000"/>
              </a:srgbClr>
            </a:outerShdw>
          </a:effectLst>
        </p:spPr>
      </p:pic>
      <p:pic>
        <p:nvPicPr>
          <p:cNvPr id="14"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67130" y="682662"/>
            <a:ext cx="1140823" cy="6821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Yuvarlatılmış Dikdörtgen 5"/>
          <p:cNvSpPr/>
          <p:nvPr/>
        </p:nvSpPr>
        <p:spPr>
          <a:xfrm>
            <a:off x="2307975" y="791570"/>
            <a:ext cx="7861251" cy="354843"/>
          </a:xfrm>
          <a:prstGeom prst="round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a:effectLst>
            <a:glow rad="101600">
              <a:schemeClr val="accent6">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UNVAN </a:t>
            </a:r>
            <a:r>
              <a:rPr lang="tr-TR" b="1" dirty="0">
                <a:solidFill>
                  <a:schemeClr val="tx1"/>
                </a:solidFill>
              </a:rPr>
              <a:t>BAZINDA </a:t>
            </a:r>
            <a:r>
              <a:rPr lang="tr-TR" b="1" dirty="0" smtClean="0">
                <a:solidFill>
                  <a:schemeClr val="tx1"/>
                </a:solidFill>
              </a:rPr>
              <a:t>DOLU </a:t>
            </a:r>
            <a:r>
              <a:rPr lang="tr-TR" b="1" dirty="0">
                <a:solidFill>
                  <a:schemeClr val="tx1"/>
                </a:solidFill>
              </a:rPr>
              <a:t>KADROLARIMIZIN DURUMU </a:t>
            </a:r>
          </a:p>
        </p:txBody>
      </p:sp>
      <p:graphicFrame>
        <p:nvGraphicFramePr>
          <p:cNvPr id="19" name="18 Tablo"/>
          <p:cNvGraphicFramePr>
            <a:graphicFrameLocks noGrp="1"/>
          </p:cNvGraphicFramePr>
          <p:nvPr>
            <p:extLst>
              <p:ext uri="{D42A27DB-BD31-4B8C-83A1-F6EECF244321}">
                <p14:modId xmlns:p14="http://schemas.microsoft.com/office/powerpoint/2010/main" val="3659801037"/>
              </p:ext>
            </p:extLst>
          </p:nvPr>
        </p:nvGraphicFramePr>
        <p:xfrm>
          <a:off x="750626" y="1514900"/>
          <a:ext cx="10740796" cy="4612948"/>
        </p:xfrm>
        <a:graphic>
          <a:graphicData uri="http://schemas.openxmlformats.org/drawingml/2006/table">
            <a:tbl>
              <a:tblPr/>
              <a:tblGrid>
                <a:gridCol w="3136336"/>
                <a:gridCol w="380223"/>
                <a:gridCol w="380223"/>
                <a:gridCol w="380223"/>
                <a:gridCol w="380223"/>
                <a:gridCol w="380223"/>
                <a:gridCol w="380223"/>
                <a:gridCol w="380223"/>
                <a:gridCol w="380223"/>
                <a:gridCol w="380223"/>
                <a:gridCol w="380223"/>
                <a:gridCol w="380223"/>
                <a:gridCol w="380223"/>
                <a:gridCol w="380223"/>
                <a:gridCol w="380223"/>
                <a:gridCol w="380223"/>
                <a:gridCol w="380223"/>
                <a:gridCol w="380223"/>
                <a:gridCol w="380223"/>
                <a:gridCol w="380223"/>
                <a:gridCol w="380223"/>
              </a:tblGrid>
              <a:tr h="901808">
                <a:tc>
                  <a:txBody>
                    <a:bodyPr/>
                    <a:lstStyle/>
                    <a:p>
                      <a:pPr algn="ctr" fontAlgn="ctr"/>
                      <a:r>
                        <a:rPr lang="pt-BR" sz="1000" b="1" i="0" u="none" strike="noStrike" dirty="0">
                          <a:solidFill>
                            <a:srgbClr val="000000"/>
                          </a:solidFill>
                          <a:effectLst/>
                          <a:latin typeface="+mn-lt"/>
                        </a:rPr>
                        <a:t> D A İ R E S İ </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DEFTERDAR</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MÜDÜR</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MÜDÜR .YRD.</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DEF.UZMANI</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00"/>
                          </a:solidFill>
                          <a:effectLst/>
                          <a:latin typeface="+mn-lt"/>
                        </a:rPr>
                        <a:t>HAZ.AV.</a:t>
                      </a:r>
                      <a:endParaRPr lang="tr-TR" sz="1000" b="1" i="0" u="none" strike="noStrike" dirty="0">
                        <a:solidFill>
                          <a:srgbClr val="000000"/>
                        </a:solidFill>
                        <a:effectLst/>
                        <a:latin typeface="+mn-lt"/>
                      </a:endParaRP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00"/>
                          </a:solidFill>
                          <a:effectLst/>
                          <a:latin typeface="+mn-lt"/>
                        </a:rPr>
                        <a:t>SV.S</a:t>
                      </a:r>
                      <a:r>
                        <a:rPr lang="tr-TR" sz="1000" b="1" i="0" u="none" strike="noStrike" baseline="0" dirty="0" smtClean="0">
                          <a:solidFill>
                            <a:srgbClr val="000000"/>
                          </a:solidFill>
                          <a:effectLst/>
                          <a:latin typeface="+mn-lt"/>
                        </a:rPr>
                        <a:t> UZM.</a:t>
                      </a:r>
                      <a:endParaRPr lang="tr-TR" sz="1000" b="1" i="0" u="none" strike="noStrike" dirty="0">
                        <a:solidFill>
                          <a:srgbClr val="000000"/>
                        </a:solidFill>
                        <a:effectLst/>
                        <a:latin typeface="+mn-lt"/>
                      </a:endParaRP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TEKNİKER</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GELİR UZMANI</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GELİR UZ.YRD.</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ŞEF</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MEMUR</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VEZNEDAR</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VHKİ</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00"/>
                          </a:solidFill>
                          <a:effectLst/>
                          <a:latin typeface="+mn-lt"/>
                        </a:rPr>
                        <a:t>GÜVENLİK</a:t>
                      </a:r>
                      <a:endParaRPr lang="tr-TR" sz="1000" b="1" i="0" u="none" strike="noStrike" dirty="0">
                        <a:solidFill>
                          <a:srgbClr val="000000"/>
                        </a:solidFill>
                        <a:effectLst/>
                        <a:latin typeface="+mn-lt"/>
                      </a:endParaRP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TEKNİSYEN</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ŞOFÖR</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KALORİFER</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HİZMETLİ</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SÜREKLİ İŞÇİ</a:t>
                      </a:r>
                    </a:p>
                  </a:txBody>
                  <a:tcPr marL="8604" marR="8604" marT="860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339933"/>
                          </a:solidFill>
                          <a:effectLst/>
                          <a:latin typeface="+mn-lt"/>
                        </a:rPr>
                        <a:t> TOPLAM</a:t>
                      </a:r>
                    </a:p>
                  </a:txBody>
                  <a:tcPr marL="8604" marR="8604" marT="8604"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592">
                <a:tc>
                  <a:txBody>
                    <a:bodyPr/>
                    <a:lstStyle/>
                    <a:p>
                      <a:pPr algn="l" fontAlgn="ctr"/>
                      <a:r>
                        <a:rPr lang="tr-TR" sz="1000" b="1" i="0" u="none" strike="noStrike" dirty="0">
                          <a:solidFill>
                            <a:srgbClr val="000000"/>
                          </a:solidFill>
                          <a:effectLst/>
                          <a:latin typeface="+mn-lt"/>
                        </a:rPr>
                        <a:t>PERSONEL 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00"/>
                          </a:solidFill>
                          <a:effectLst/>
                          <a:latin typeface="+mn-lt"/>
                        </a:rPr>
                        <a:t>1</a:t>
                      </a: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6</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3</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15</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592">
                <a:tc>
                  <a:txBody>
                    <a:bodyPr/>
                    <a:lstStyle/>
                    <a:p>
                      <a:pPr algn="l" fontAlgn="ctr"/>
                      <a:r>
                        <a:rPr lang="tr-TR" sz="1000" b="1" i="0" u="none" strike="noStrike" dirty="0">
                          <a:solidFill>
                            <a:srgbClr val="000000"/>
                          </a:solidFill>
                          <a:effectLst/>
                          <a:latin typeface="+mn-lt"/>
                        </a:rPr>
                        <a:t>MUHAKEMAT 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3</a:t>
                      </a: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592">
                <a:tc>
                  <a:txBody>
                    <a:bodyPr/>
                    <a:lstStyle/>
                    <a:p>
                      <a:pPr algn="l" fontAlgn="ctr"/>
                      <a:r>
                        <a:rPr lang="tr-TR" sz="1000" b="1" i="0" u="none" strike="noStrike" dirty="0">
                          <a:solidFill>
                            <a:srgbClr val="000000"/>
                          </a:solidFill>
                          <a:effectLst/>
                          <a:latin typeface="+mn-lt"/>
                        </a:rPr>
                        <a:t>MUHASEBE 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3</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6</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11</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466">
                <a:tc>
                  <a:txBody>
                    <a:bodyPr/>
                    <a:lstStyle/>
                    <a:p>
                      <a:pPr algn="l" fontAlgn="ctr"/>
                      <a:r>
                        <a:rPr lang="tr-TR" sz="1000" b="1" i="0" u="none" strike="noStrike" dirty="0">
                          <a:solidFill>
                            <a:srgbClr val="000000"/>
                          </a:solidFill>
                          <a:effectLst/>
                          <a:latin typeface="+mn-lt"/>
                        </a:rPr>
                        <a:t>VERGİ DAİRESİ 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00"/>
                          </a:solidFill>
                          <a:effectLst/>
                          <a:latin typeface="+mn-lt"/>
                        </a:rPr>
                        <a:t>1</a:t>
                      </a: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00"/>
                          </a:solidFill>
                          <a:effectLst/>
                          <a:latin typeface="+mn-lt"/>
                        </a:rPr>
                        <a:t>13</a:t>
                      </a: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00"/>
                          </a:solidFill>
                          <a:effectLst/>
                          <a:latin typeface="+mn-lt"/>
                        </a:rPr>
                        <a:t>6</a:t>
                      </a: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r>
                        <a:rPr lang="tr-TR" sz="1000" b="1" i="0" u="none" strike="noStrike" dirty="0" smtClean="0">
                          <a:solidFill>
                            <a:srgbClr val="000000"/>
                          </a:solidFill>
                          <a:effectLst/>
                          <a:latin typeface="+mn-lt"/>
                        </a:rPr>
                        <a:t>1</a:t>
                      </a: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26</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592">
                <a:tc>
                  <a:txBody>
                    <a:bodyPr/>
                    <a:lstStyle/>
                    <a:p>
                      <a:pPr algn="l" fontAlgn="ctr"/>
                      <a:r>
                        <a:rPr lang="tr-TR" sz="1000" b="1" i="0" u="none" strike="noStrike" dirty="0">
                          <a:solidFill>
                            <a:srgbClr val="000000"/>
                          </a:solidFill>
                          <a:effectLst/>
                          <a:latin typeface="+mn-lt"/>
                        </a:rPr>
                        <a:t>GELİR 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5</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10</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592">
                <a:tc>
                  <a:txBody>
                    <a:bodyPr/>
                    <a:lstStyle/>
                    <a:p>
                      <a:pPr algn="l" fontAlgn="ctr"/>
                      <a:r>
                        <a:rPr lang="tr-TR" sz="1000" b="1" i="0" u="none" strike="noStrike">
                          <a:solidFill>
                            <a:srgbClr val="000000"/>
                          </a:solidFill>
                          <a:effectLst/>
                          <a:latin typeface="+mn-lt"/>
                        </a:rPr>
                        <a:t>KUR. DSS.</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3</a:t>
                      </a: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3227">
                <a:tc>
                  <a:txBody>
                    <a:bodyPr/>
                    <a:lstStyle/>
                    <a:p>
                      <a:pPr algn="l" fontAlgn="ctr"/>
                      <a:r>
                        <a:rPr lang="tr-TR" sz="1200" b="1" i="0" u="none" strike="noStrike" dirty="0">
                          <a:solidFill>
                            <a:srgbClr val="0000FF"/>
                          </a:solidFill>
                          <a:effectLst/>
                          <a:latin typeface="+mn-lt"/>
                        </a:rPr>
                        <a:t> TOPLAM </a:t>
                      </a:r>
                      <a:r>
                        <a:rPr lang="tr-TR" sz="1200" b="1" i="0" u="none" strike="noStrike" dirty="0" smtClean="0">
                          <a:solidFill>
                            <a:srgbClr val="0000FF"/>
                          </a:solidFill>
                          <a:effectLst/>
                          <a:latin typeface="+mn-lt"/>
                        </a:rPr>
                        <a:t> (MERKEZ)</a:t>
                      </a:r>
                      <a:endParaRPr lang="tr-TR" sz="1200" b="1" i="0" u="none" strike="noStrike" dirty="0">
                        <a:solidFill>
                          <a:srgbClr val="0000FF"/>
                        </a:solidFill>
                        <a:effectLst/>
                        <a:latin typeface="+mn-lt"/>
                      </a:endParaRP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FF"/>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FF"/>
                          </a:solidFill>
                          <a:effectLst/>
                          <a:latin typeface="+mn-lt"/>
                        </a:rPr>
                        <a:t>3</a:t>
                      </a:r>
                      <a:endParaRPr lang="tr-TR" sz="12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FF"/>
                          </a:solidFill>
                          <a:effectLst/>
                          <a:latin typeface="+mn-lt"/>
                        </a:rPr>
                        <a:t>3</a:t>
                      </a:r>
                      <a:endParaRPr lang="tr-TR" sz="12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FF"/>
                          </a:solidFill>
                          <a:effectLst/>
                          <a:latin typeface="+mn-lt"/>
                        </a:rPr>
                        <a:t>4</a:t>
                      </a:r>
                      <a:endParaRPr lang="tr-TR" sz="12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FF"/>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FF"/>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FF"/>
                          </a:solidFill>
                          <a:effectLst/>
                          <a:latin typeface="+mn-lt"/>
                        </a:rPr>
                        <a:t>0</a:t>
                      </a:r>
                      <a:endParaRPr lang="tr-TR" sz="12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FF"/>
                          </a:solidFill>
                          <a:effectLst/>
                          <a:latin typeface="+mn-lt"/>
                        </a:rPr>
                        <a:t>18</a:t>
                      </a:r>
                      <a:endParaRPr lang="tr-TR" sz="12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FF"/>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FF"/>
                          </a:solidFill>
                          <a:effectLst/>
                          <a:latin typeface="+mn-lt"/>
                        </a:rPr>
                        <a:t>3</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FF"/>
                          </a:solidFill>
                          <a:effectLst/>
                          <a:latin typeface="+mn-lt"/>
                        </a:rPr>
                        <a:t> </a:t>
                      </a:r>
                      <a:r>
                        <a:rPr lang="tr-TR" sz="1200" b="1" i="0" u="none" strike="noStrike" dirty="0" smtClean="0">
                          <a:solidFill>
                            <a:srgbClr val="0000FF"/>
                          </a:solidFill>
                          <a:effectLst/>
                          <a:latin typeface="+mn-lt"/>
                        </a:rPr>
                        <a:t>0</a:t>
                      </a:r>
                      <a:endParaRPr lang="tr-TR" sz="12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FF"/>
                          </a:solidFill>
                          <a:effectLst/>
                          <a:latin typeface="+mn-lt"/>
                        </a:rPr>
                        <a:t> </a:t>
                      </a:r>
                      <a:r>
                        <a:rPr lang="tr-TR" sz="1200" b="1" i="0" u="none" strike="noStrike" dirty="0" smtClean="0">
                          <a:solidFill>
                            <a:srgbClr val="0000FF"/>
                          </a:solidFill>
                          <a:effectLst/>
                          <a:latin typeface="+mn-lt"/>
                        </a:rPr>
                        <a:t>0</a:t>
                      </a:r>
                      <a:endParaRPr lang="tr-TR" sz="12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FF"/>
                          </a:solidFill>
                          <a:effectLst/>
                          <a:latin typeface="+mn-lt"/>
                        </a:rPr>
                        <a:t>23</a:t>
                      </a:r>
                      <a:endParaRPr lang="tr-TR" sz="12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FF"/>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FF"/>
                          </a:solidFill>
                          <a:effectLst/>
                          <a:latin typeface="+mn-lt"/>
                        </a:rPr>
                        <a:t>0</a:t>
                      </a:r>
                      <a:endParaRPr lang="tr-TR" sz="12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FF"/>
                          </a:solidFill>
                          <a:effectLst/>
                          <a:latin typeface="+mn-lt"/>
                        </a:rPr>
                        <a:t>3</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FF"/>
                          </a:solidFill>
                          <a:effectLst/>
                          <a:latin typeface="+mn-lt"/>
                        </a:rPr>
                        <a:t>0</a:t>
                      </a:r>
                      <a:endParaRPr lang="tr-TR" sz="12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FF"/>
                          </a:solidFill>
                          <a:effectLst/>
                          <a:latin typeface="+mn-lt"/>
                        </a:rPr>
                        <a:t>3</a:t>
                      </a:r>
                    </a:p>
                  </a:txBody>
                  <a:tcPr marL="8604" marR="8604" marT="860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FF"/>
                          </a:solidFill>
                          <a:effectLst/>
                          <a:latin typeface="+mn-lt"/>
                        </a:rPr>
                        <a:t>1</a:t>
                      </a:r>
                    </a:p>
                  </a:txBody>
                  <a:tcPr marL="8604" marR="8604" marT="8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smtClean="0">
                          <a:solidFill>
                            <a:srgbClr val="0000FF"/>
                          </a:solidFill>
                          <a:effectLst/>
                          <a:latin typeface="+mn-lt"/>
                        </a:rPr>
                        <a:t>68</a:t>
                      </a:r>
                      <a:endParaRPr lang="tr-TR" sz="1200" b="1" i="0" u="none" strike="noStrike" dirty="0">
                        <a:solidFill>
                          <a:srgbClr val="0000FF"/>
                        </a:solidFill>
                        <a:effectLst/>
                        <a:latin typeface="+mn-lt"/>
                      </a:endParaRPr>
                    </a:p>
                  </a:txBody>
                  <a:tcPr marL="8604" marR="8604" marT="8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2173">
                <a:tc>
                  <a:txBody>
                    <a:bodyPr/>
                    <a:lstStyle/>
                    <a:p>
                      <a:pPr algn="l" fontAlgn="ctr"/>
                      <a:r>
                        <a:rPr lang="tr-TR" sz="1000" b="1" i="0" u="none" strike="noStrike" dirty="0">
                          <a:solidFill>
                            <a:srgbClr val="000000"/>
                          </a:solidFill>
                          <a:effectLst/>
                          <a:latin typeface="+mn-lt"/>
                        </a:rPr>
                        <a:t> ÇEMİŞGEZEK MALMÜD.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3</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5</a:t>
                      </a: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592">
                <a:tc>
                  <a:txBody>
                    <a:bodyPr/>
                    <a:lstStyle/>
                    <a:p>
                      <a:pPr algn="l" fontAlgn="ctr"/>
                      <a:r>
                        <a:rPr lang="tr-TR" sz="1000" b="1" i="0" u="none" strike="noStrike" dirty="0">
                          <a:solidFill>
                            <a:srgbClr val="000000"/>
                          </a:solidFill>
                          <a:effectLst/>
                          <a:latin typeface="+mn-lt"/>
                        </a:rPr>
                        <a:t> HOZAT MALMÜD.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3</a:t>
                      </a: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592">
                <a:tc>
                  <a:txBody>
                    <a:bodyPr/>
                    <a:lstStyle/>
                    <a:p>
                      <a:pPr algn="l" fontAlgn="ctr"/>
                      <a:r>
                        <a:rPr lang="tr-TR" sz="1000" b="1" i="0" u="none" strike="noStrike">
                          <a:solidFill>
                            <a:srgbClr val="000000"/>
                          </a:solidFill>
                          <a:effectLst/>
                          <a:latin typeface="+mn-lt"/>
                        </a:rPr>
                        <a:t>MAZGİRT MALMÜD.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4</a:t>
                      </a: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592">
                <a:tc>
                  <a:txBody>
                    <a:bodyPr/>
                    <a:lstStyle/>
                    <a:p>
                      <a:pPr algn="l" fontAlgn="ctr"/>
                      <a:r>
                        <a:rPr lang="tr-TR" sz="1000" b="1" i="0" u="none" strike="noStrike" dirty="0">
                          <a:solidFill>
                            <a:srgbClr val="000000"/>
                          </a:solidFill>
                          <a:effectLst/>
                          <a:latin typeface="+mn-lt"/>
                        </a:rPr>
                        <a:t>NAZIMİYE MALMÜD.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r>
                        <a:rPr lang="tr-TR" sz="1000" b="1" i="0" u="none" strike="noStrike" dirty="0" smtClean="0">
                          <a:solidFill>
                            <a:srgbClr val="000000"/>
                          </a:solidFill>
                          <a:effectLst/>
                          <a:latin typeface="+mn-lt"/>
                        </a:rPr>
                        <a:t>1</a:t>
                      </a: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3</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592">
                <a:tc>
                  <a:txBody>
                    <a:bodyPr/>
                    <a:lstStyle/>
                    <a:p>
                      <a:pPr algn="l" fontAlgn="ctr"/>
                      <a:r>
                        <a:rPr lang="tr-TR" sz="1000" b="1" i="0" u="none" strike="noStrike" dirty="0">
                          <a:solidFill>
                            <a:srgbClr val="000000"/>
                          </a:solidFill>
                          <a:effectLst/>
                          <a:latin typeface="+mn-lt"/>
                        </a:rPr>
                        <a:t> OVACIK  MALMÜD.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4</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5</a:t>
                      </a: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592">
                <a:tc>
                  <a:txBody>
                    <a:bodyPr/>
                    <a:lstStyle/>
                    <a:p>
                      <a:pPr algn="l" fontAlgn="ctr"/>
                      <a:r>
                        <a:rPr lang="tr-TR" sz="1000" b="1" i="0" u="none" strike="noStrike">
                          <a:solidFill>
                            <a:srgbClr val="000000"/>
                          </a:solidFill>
                          <a:effectLst/>
                          <a:latin typeface="+mn-lt"/>
                        </a:rPr>
                        <a:t> PERTEK  MALMÜD.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000" b="1" i="0" u="none" strike="noStrike" dirty="0">
                        <a:solidFill>
                          <a:srgbClr val="00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4</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7</a:t>
                      </a: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173">
                <a:tc>
                  <a:txBody>
                    <a:bodyPr/>
                    <a:lstStyle/>
                    <a:p>
                      <a:pPr algn="l" fontAlgn="ctr"/>
                      <a:r>
                        <a:rPr lang="tr-TR" sz="1000" b="1" i="0" u="none" strike="noStrike">
                          <a:solidFill>
                            <a:srgbClr val="000000"/>
                          </a:solidFill>
                          <a:effectLst/>
                          <a:latin typeface="+mn-lt"/>
                        </a:rPr>
                        <a:t> PÜLÜMÜR  MALMÜD.</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4</a:t>
                      </a: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592">
                <a:tc>
                  <a:txBody>
                    <a:bodyPr/>
                    <a:lstStyle/>
                    <a:p>
                      <a:pPr algn="l" fontAlgn="ctr"/>
                      <a:r>
                        <a:rPr lang="tr-TR" sz="1000" b="1" i="0" u="none" strike="noStrike" dirty="0">
                          <a:solidFill>
                            <a:srgbClr val="0000FF"/>
                          </a:solidFill>
                          <a:effectLst/>
                          <a:latin typeface="+mn-lt"/>
                        </a:rPr>
                        <a:t> TOPLAM  </a:t>
                      </a:r>
                      <a:r>
                        <a:rPr lang="tr-TR" sz="1000" b="1" i="0" u="none" strike="noStrike" dirty="0" smtClean="0">
                          <a:solidFill>
                            <a:srgbClr val="0000FF"/>
                          </a:solidFill>
                          <a:effectLst/>
                          <a:latin typeface="+mn-lt"/>
                        </a:rPr>
                        <a:t>(İLÇE)</a:t>
                      </a:r>
                      <a:endParaRPr lang="tr-TR" sz="1000" b="1" i="0" u="none" strike="noStrike" dirty="0">
                        <a:solidFill>
                          <a:srgbClr val="0000FF"/>
                        </a:solidFill>
                        <a:effectLst/>
                        <a:latin typeface="+mn-lt"/>
                      </a:endParaRP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FF"/>
                          </a:solidFill>
                          <a:effectLst/>
                          <a:latin typeface="+mn-lt"/>
                        </a:rPr>
                        <a:t>0</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0</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5</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FF"/>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 </a:t>
                      </a:r>
                      <a:r>
                        <a:rPr lang="tr-TR" sz="1000" b="1" i="0" u="none" strike="noStrike" dirty="0" smtClean="0">
                          <a:solidFill>
                            <a:srgbClr val="0000FF"/>
                          </a:solidFill>
                          <a:effectLst/>
                          <a:latin typeface="+mn-lt"/>
                        </a:rPr>
                        <a:t>0</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 </a:t>
                      </a:r>
                      <a:r>
                        <a:rPr lang="tr-TR" sz="1000" b="1" i="0" u="none" strike="noStrike" dirty="0" smtClean="0">
                          <a:solidFill>
                            <a:srgbClr val="0000FF"/>
                          </a:solidFill>
                          <a:effectLst/>
                          <a:latin typeface="+mn-lt"/>
                        </a:rPr>
                        <a:t>0</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 </a:t>
                      </a:r>
                      <a:r>
                        <a:rPr lang="tr-TR" sz="1000" b="1" i="0" u="none" strike="noStrike" dirty="0" smtClean="0">
                          <a:solidFill>
                            <a:srgbClr val="0000FF"/>
                          </a:solidFill>
                          <a:effectLst/>
                          <a:latin typeface="+mn-lt"/>
                        </a:rPr>
                        <a:t>0</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5</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0</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1</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1</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0</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smtClean="0">
                          <a:solidFill>
                            <a:srgbClr val="0000FF"/>
                          </a:solidFill>
                          <a:effectLst/>
                          <a:latin typeface="+mn-lt"/>
                        </a:rPr>
                        <a:t>17</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 </a:t>
                      </a:r>
                      <a:r>
                        <a:rPr lang="tr-TR" sz="1000" b="1" i="0" u="none" strike="noStrike" dirty="0" smtClean="0">
                          <a:solidFill>
                            <a:srgbClr val="0000FF"/>
                          </a:solidFill>
                          <a:effectLst/>
                          <a:latin typeface="+mn-lt"/>
                        </a:rPr>
                        <a:t>0</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 </a:t>
                      </a:r>
                      <a:r>
                        <a:rPr lang="tr-TR" sz="1000" b="1" i="0" u="none" strike="noStrike" dirty="0" smtClean="0">
                          <a:solidFill>
                            <a:srgbClr val="0000FF"/>
                          </a:solidFill>
                          <a:effectLst/>
                          <a:latin typeface="+mn-lt"/>
                        </a:rPr>
                        <a:t>0</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 </a:t>
                      </a:r>
                      <a:r>
                        <a:rPr lang="tr-TR" sz="1000" b="1" i="0" u="none" strike="noStrike" dirty="0" smtClean="0">
                          <a:solidFill>
                            <a:srgbClr val="0000FF"/>
                          </a:solidFill>
                          <a:effectLst/>
                          <a:latin typeface="+mn-lt"/>
                        </a:rPr>
                        <a:t>0</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 </a:t>
                      </a:r>
                      <a:r>
                        <a:rPr lang="tr-TR" sz="1000" b="1" i="0" u="none" strike="noStrike" dirty="0" smtClean="0">
                          <a:solidFill>
                            <a:srgbClr val="0000FF"/>
                          </a:solidFill>
                          <a:effectLst/>
                          <a:latin typeface="+mn-lt"/>
                        </a:rPr>
                        <a:t>0</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FF"/>
                          </a:solidFill>
                          <a:effectLst/>
                          <a:latin typeface="+mn-lt"/>
                        </a:rPr>
                        <a:t> </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000" b="1" i="0" u="none" strike="noStrike" dirty="0" smtClean="0">
                          <a:solidFill>
                            <a:srgbClr val="0000FF"/>
                          </a:solidFill>
                          <a:effectLst/>
                          <a:latin typeface="+mn-lt"/>
                        </a:rPr>
                        <a:t>31</a:t>
                      </a:r>
                      <a:endParaRPr lang="tr-TR" sz="1000" b="1" i="0" u="none" strike="noStrike" dirty="0">
                        <a:solidFill>
                          <a:srgbClr val="0000FF"/>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7589">
                <a:tc>
                  <a:txBody>
                    <a:bodyPr/>
                    <a:lstStyle/>
                    <a:p>
                      <a:pPr algn="l" fontAlgn="ctr"/>
                      <a:r>
                        <a:rPr lang="tr-TR" sz="1200" b="1" i="0" u="none" strike="noStrike" dirty="0">
                          <a:solidFill>
                            <a:srgbClr val="FF0000"/>
                          </a:solidFill>
                          <a:effectLst/>
                          <a:latin typeface="+mn-lt"/>
                        </a:rPr>
                        <a:t> GENEL TOPLAM</a:t>
                      </a:r>
                    </a:p>
                  </a:txBody>
                  <a:tcPr marL="8604" marR="8604" marT="86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mn-lt"/>
                        </a:rPr>
                        <a:t>3</a:t>
                      </a:r>
                      <a:endParaRPr lang="tr-TR" sz="1200" b="1" i="0" u="none" strike="noStrike" dirty="0">
                        <a:solidFill>
                          <a:srgbClr val="FF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mn-lt"/>
                        </a:rPr>
                        <a:t>8</a:t>
                      </a:r>
                      <a:endParaRPr lang="tr-TR" sz="1200" b="1" i="0" u="none" strike="noStrike" dirty="0">
                        <a:solidFill>
                          <a:srgbClr val="FF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mn-lt"/>
                        </a:rPr>
                        <a:t>5</a:t>
                      </a:r>
                      <a:endParaRPr lang="tr-TR" sz="1200" b="1" i="0" u="none" strike="noStrike" dirty="0">
                        <a:solidFill>
                          <a:srgbClr val="FF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mn-lt"/>
                        </a:rPr>
                        <a:t>0</a:t>
                      </a:r>
                      <a:endParaRPr lang="tr-TR" sz="1200" b="1" i="0" u="none" strike="noStrike" dirty="0">
                        <a:solidFill>
                          <a:srgbClr val="FF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mn-lt"/>
                        </a:rPr>
                        <a:t>23</a:t>
                      </a:r>
                      <a:endParaRPr lang="tr-TR" sz="1200" b="1" i="0" u="none" strike="noStrike" dirty="0">
                        <a:solidFill>
                          <a:srgbClr val="FF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mn-lt"/>
                        </a:rPr>
                        <a:t>2</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mn-lt"/>
                        </a:rPr>
                        <a:t>4</a:t>
                      </a:r>
                      <a:endParaRPr lang="tr-TR" sz="1200" b="1" i="0" u="none" strike="noStrike" dirty="0">
                        <a:solidFill>
                          <a:srgbClr val="FF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mn-lt"/>
                        </a:rPr>
                        <a:t>1</a:t>
                      </a:r>
                      <a:endParaRPr lang="tr-TR" sz="1200" b="1" i="0" u="none" strike="noStrike" dirty="0">
                        <a:solidFill>
                          <a:srgbClr val="FF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mn-lt"/>
                        </a:rPr>
                        <a:t>0</a:t>
                      </a:r>
                      <a:endParaRPr lang="tr-TR" sz="1200" b="1" i="0" u="none" strike="noStrike" dirty="0">
                        <a:solidFill>
                          <a:srgbClr val="FF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smtClean="0">
                          <a:solidFill>
                            <a:srgbClr val="FF0000"/>
                          </a:solidFill>
                          <a:effectLst/>
                          <a:latin typeface="+mn-lt"/>
                        </a:rPr>
                        <a:t>40</a:t>
                      </a:r>
                      <a:endParaRPr lang="tr-TR" sz="1200" b="1" i="0" u="none" strike="noStrike" dirty="0">
                        <a:solidFill>
                          <a:srgbClr val="FF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mn-lt"/>
                        </a:rPr>
                        <a:t>1</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mn-lt"/>
                        </a:rPr>
                        <a:t>0</a:t>
                      </a:r>
                      <a:endParaRPr lang="tr-TR" sz="1200" b="1" i="0" u="none" strike="noStrike" dirty="0">
                        <a:solidFill>
                          <a:srgbClr val="FF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FF0000"/>
                          </a:solidFill>
                          <a:effectLst/>
                          <a:latin typeface="+mn-lt"/>
                        </a:rPr>
                        <a:t>3</a:t>
                      </a: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mn-lt"/>
                        </a:rPr>
                        <a:t>0</a:t>
                      </a:r>
                      <a:endParaRPr lang="tr-TR" sz="1200" b="1" i="0" u="none" strike="noStrike" dirty="0">
                        <a:solidFill>
                          <a:srgbClr val="FF0000"/>
                        </a:solidFill>
                        <a:effectLst/>
                        <a:latin typeface="+mn-lt"/>
                      </a:endParaRPr>
                    </a:p>
                  </a:txBody>
                  <a:tcPr marL="8604" marR="8604" marT="86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mn-lt"/>
                        </a:rPr>
                        <a:t>4</a:t>
                      </a:r>
                    </a:p>
                  </a:txBody>
                  <a:tcPr marL="8604" marR="8604" marT="860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mn-lt"/>
                        </a:rPr>
                        <a:t>1</a:t>
                      </a:r>
                    </a:p>
                  </a:txBody>
                  <a:tcPr marL="8604" marR="8604" marT="8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smtClean="0">
                          <a:solidFill>
                            <a:srgbClr val="FF0000"/>
                          </a:solidFill>
                          <a:effectLst/>
                          <a:latin typeface="+mn-lt"/>
                        </a:rPr>
                        <a:t>99</a:t>
                      </a:r>
                      <a:endParaRPr lang="tr-TR" sz="1200" b="1" i="0" u="none" strike="noStrike" dirty="0">
                        <a:solidFill>
                          <a:srgbClr val="FF0000"/>
                        </a:solidFill>
                        <a:effectLst/>
                        <a:latin typeface="+mn-lt"/>
                      </a:endParaRPr>
                    </a:p>
                  </a:txBody>
                  <a:tcPr marL="8604" marR="8604" marT="8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5386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70246" y="832514"/>
            <a:ext cx="7519916" cy="1160059"/>
          </a:xfrm>
        </p:spPr>
        <p:txBody>
          <a:bodyPr/>
          <a:lstStyle/>
          <a:p>
            <a:endParaRPr lang="tr-TR" dirty="0"/>
          </a:p>
        </p:txBody>
      </p:sp>
      <p:sp>
        <p:nvSpPr>
          <p:cNvPr id="3" name="2 İçerik Yer Tutucusu"/>
          <p:cNvSpPr>
            <a:spLocks noGrp="1"/>
          </p:cNvSpPr>
          <p:nvPr>
            <p:ph idx="1"/>
          </p:nvPr>
        </p:nvSpPr>
        <p:spPr>
          <a:xfrm>
            <a:off x="1295401" y="2429301"/>
            <a:ext cx="9601196" cy="3630305"/>
          </a:xfrm>
        </p:spPr>
        <p:txBody>
          <a:bodyPr>
            <a:normAutofit fontScale="55000" lnSpcReduction="20000"/>
          </a:bodyPr>
          <a:lstStyle/>
          <a:p>
            <a:pPr algn="just"/>
            <a:r>
              <a:rPr lang="tr-TR" sz="2900" dirty="0" smtClean="0"/>
              <a:t>Muhasebe müdürlükleri, İldeki veya Bakanlığın görevlendirilmesi halinde il dışındaki genel bütçeli dairelerin saymanlık hizmetlerini yürütürler. Ayrıca, görev alanları içindeki her tür saymanlığın Bakanlığa göndereceği dönem sonu ve diğer hesap bilgilerini toplar, kontrol ederek belirlenen usul ve esaslara göre merkeze gönderirler; saymanlıklar arasında koordinasyonu ve uygulama birliğini sağlamak üzere defterdar adına belirlenecek görüş ve önerileri hazırlarlar. Muhasebe </a:t>
            </a:r>
            <a:r>
              <a:rPr lang="tr-TR" sz="2900" dirty="0"/>
              <a:t>M</a:t>
            </a:r>
            <a:r>
              <a:rPr lang="tr-TR" sz="2900" dirty="0" smtClean="0"/>
              <a:t>üdürlüğünde bir müdürün yönetimi altında yeterli sayıda müdür yardımcısı, defterdarlık uzmanı ile şef ve diğer personel çalıştırılır.</a:t>
            </a:r>
          </a:p>
          <a:p>
            <a:pPr algn="just"/>
            <a:r>
              <a:rPr lang="tr-TR" sz="2900" dirty="0" smtClean="0"/>
              <a:t>Saymanlık müdürlükleri, bulundukları yerde bölge müdürlüğü ve başmüdürlük şeklinde örgütlenmiş olan daireler ile askeri birimlerin ve diğer dairelerin saymanlık hizmetlerini ve Bakanlıkça verilen diğer görevleri yerine getirirler. Kadroları Hazine ve Maliye Bakanlığına ait olan döner sermaye saymanlıkları da bulundukları illerdeki defterdarlıklara bağlıdırlar. Saymanlık müdürlüğünde, bir müdürün yönetimi altında yeterli sayıda müdür yardımcısı, defterdarlık uzmanı ile şef ve diğer personel çalıştırılır.</a:t>
            </a:r>
          </a:p>
          <a:p>
            <a:pPr algn="just"/>
            <a:r>
              <a:rPr lang="tr-TR" sz="2900" dirty="0" err="1" smtClean="0"/>
              <a:t>Malmüdürlüğü</a:t>
            </a:r>
            <a:r>
              <a:rPr lang="tr-TR" sz="2900" dirty="0" smtClean="0"/>
              <a:t>, vezne ve muhasebe servisleri ile gereken yerlerde tahakkuk, tahsilat ve Hazine avukatlığı servislerinden oluşur. İş hacminin gerektirdiği malmüdürlüklerinde yeterli sayıda saymanlık müdür yardımcısı, defterdarlık uzmanı ile şef ve diğer personel çalıştırılabilir. Malmüdürü, Bakanlığın ilçe teşkilatının amiri olup işlemlerin mevzuata uygun olarak yürütülmesini sağlar. Vezne ve muhasebe servislerinin dışındaki servislerin başında bulunan memurlar işlerin kanuna uygun olarak yürütülmesinden birinci derecede sorumludurlar.</a:t>
            </a:r>
          </a:p>
          <a:p>
            <a:endParaRPr lang="tr-TR" dirty="0"/>
          </a:p>
        </p:txBody>
      </p:sp>
      <p:pic>
        <p:nvPicPr>
          <p:cNvPr id="4"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5"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Yuvarlatılmış Dikdörtgen 7"/>
          <p:cNvSpPr/>
          <p:nvPr/>
        </p:nvSpPr>
        <p:spPr>
          <a:xfrm>
            <a:off x="2582090" y="868531"/>
            <a:ext cx="7313023" cy="1108397"/>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tr-TR" sz="3600" b="1" kern="0" dirty="0" smtClean="0">
                <a:solidFill>
                  <a:prstClr val="black">
                    <a:lumMod val="95000"/>
                    <a:lumOff val="5000"/>
                  </a:prstClr>
                </a:solidFill>
                <a:latin typeface="Garamond"/>
              </a:rPr>
              <a:t>MUHASEBAT BİRİMLERİ</a:t>
            </a:r>
            <a:r>
              <a:rPr kumimoji="0" lang="tr-TR" sz="36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886201416"/>
              </p:ext>
            </p:extLst>
          </p:nvPr>
        </p:nvGraphicFramePr>
        <p:xfrm>
          <a:off x="1214438" y="3514722"/>
          <a:ext cx="9744075" cy="2743206"/>
        </p:xfrm>
        <a:graphic>
          <a:graphicData uri="http://schemas.openxmlformats.org/drawingml/2006/table">
            <a:tbl>
              <a:tblPr/>
              <a:tblGrid>
                <a:gridCol w="6707345"/>
                <a:gridCol w="3036730"/>
              </a:tblGrid>
              <a:tr h="457201">
                <a:tc>
                  <a:txBody>
                    <a:bodyPr/>
                    <a:lstStyle/>
                    <a:p>
                      <a:pPr algn="l" fontAlgn="b"/>
                      <a:r>
                        <a:rPr lang="tr-TR" sz="1600" b="1" i="1" u="none" strike="noStrike" dirty="0">
                          <a:solidFill>
                            <a:srgbClr val="000080"/>
                          </a:solidFill>
                          <a:effectLst/>
                          <a:latin typeface="Arial Tur"/>
                        </a:rPr>
                        <a:t>HARCAMALAR</a:t>
                      </a:r>
                    </a:p>
                  </a:txBody>
                  <a:tcPr marL="8253" marR="8253" marT="825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tr-TR" sz="1600" b="1" i="1" u="none" strike="noStrike" dirty="0">
                          <a:solidFill>
                            <a:srgbClr val="000080"/>
                          </a:solidFill>
                          <a:effectLst/>
                          <a:latin typeface="Arial Tur"/>
                        </a:rPr>
                        <a:t>TUTAR(TL)</a:t>
                      </a:r>
                    </a:p>
                  </a:txBody>
                  <a:tcPr marL="8253" marR="8253" marT="82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algn="l" fontAlgn="ctr"/>
                      <a:r>
                        <a:rPr lang="tr-TR" sz="1600" b="1" i="0" u="none" strike="noStrike" dirty="0">
                          <a:solidFill>
                            <a:srgbClr val="000080"/>
                          </a:solidFill>
                          <a:effectLst/>
                          <a:latin typeface="Arial Tur"/>
                        </a:rPr>
                        <a:t>TOPLAM CARİ GİDERLER</a:t>
                      </a:r>
                    </a:p>
                  </a:txBody>
                  <a:tcPr marL="8253" marR="8253" marT="82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1" i="1" u="none" strike="noStrike" dirty="0" smtClean="0">
                          <a:solidFill>
                            <a:srgbClr val="000080"/>
                          </a:solidFill>
                          <a:effectLst/>
                          <a:latin typeface="Arial Tur"/>
                        </a:rPr>
                        <a:t>395.779.670,35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algn="l" fontAlgn="ctr"/>
                      <a:r>
                        <a:rPr lang="tr-TR" sz="1600" b="1" i="0" u="none" strike="noStrike" dirty="0">
                          <a:solidFill>
                            <a:srgbClr val="000080"/>
                          </a:solidFill>
                          <a:effectLst/>
                          <a:latin typeface="Arial Tur"/>
                        </a:rPr>
                        <a:t>TOPLAM SERMAYE GİDERLERİ</a:t>
                      </a:r>
                    </a:p>
                  </a:txBody>
                  <a:tcPr marL="8253" marR="8253" marT="82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1" i="1" u="none" strike="noStrike" dirty="0" smtClean="0">
                          <a:solidFill>
                            <a:srgbClr val="000080"/>
                          </a:solidFill>
                          <a:effectLst/>
                          <a:latin typeface="Arial Tur"/>
                        </a:rPr>
                        <a:t>13.558.334,54</a:t>
                      </a:r>
                      <a:endParaRPr lang="tr-TR" sz="1600" b="1" i="1" u="none" strike="noStrike" dirty="0">
                        <a:solidFill>
                          <a:srgbClr val="000080"/>
                        </a:solidFill>
                        <a:effectLst/>
                        <a:latin typeface="Arial Tur"/>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algn="l" fontAlgn="ctr"/>
                      <a:r>
                        <a:rPr lang="tr-TR" sz="1600" b="1" i="0" u="none" strike="noStrike">
                          <a:solidFill>
                            <a:srgbClr val="000080"/>
                          </a:solidFill>
                          <a:effectLst/>
                          <a:latin typeface="Arial Tur"/>
                        </a:rPr>
                        <a:t>BORÇ VERME/ GERİ ÖDEME</a:t>
                      </a:r>
                    </a:p>
                  </a:txBody>
                  <a:tcPr marL="8253" marR="8253" marT="82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1" i="1" u="none" strike="noStrike" dirty="0" smtClean="0">
                          <a:solidFill>
                            <a:srgbClr val="000080"/>
                          </a:solidFill>
                          <a:effectLst/>
                          <a:latin typeface="Arial Tur"/>
                        </a:rPr>
                        <a:t>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algn="l" fontAlgn="ctr"/>
                      <a:r>
                        <a:rPr lang="tr-TR" sz="1600" b="1" i="0" u="none" strike="noStrike" dirty="0">
                          <a:solidFill>
                            <a:srgbClr val="000080"/>
                          </a:solidFill>
                          <a:effectLst/>
                          <a:latin typeface="Arial Tur"/>
                        </a:rPr>
                        <a:t>BÜTÇE GELİRLERİNDEN RED VE İADELER</a:t>
                      </a:r>
                    </a:p>
                  </a:txBody>
                  <a:tcPr marL="8253" marR="8253" marT="82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1600" b="1" i="1" u="none" strike="noStrike" dirty="0" smtClean="0">
                          <a:solidFill>
                            <a:srgbClr val="000080"/>
                          </a:solidFill>
                          <a:effectLst/>
                          <a:latin typeface="Arial Tur"/>
                        </a:rPr>
                        <a:t>8.334.474,31</a:t>
                      </a:r>
                      <a:endParaRPr lang="tr-TR" sz="1600" b="1" i="1" u="none" strike="noStrike" dirty="0">
                        <a:solidFill>
                          <a:srgbClr val="000080"/>
                        </a:solidFill>
                        <a:effectLst/>
                        <a:latin typeface="Arial Tur"/>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algn="l" fontAlgn="ctr"/>
                      <a:r>
                        <a:rPr lang="tr-TR" sz="1600" b="1" i="1" u="none" strike="noStrike" dirty="0">
                          <a:solidFill>
                            <a:srgbClr val="000080"/>
                          </a:solidFill>
                          <a:effectLst/>
                          <a:latin typeface="Arial Tur"/>
                        </a:rPr>
                        <a:t>TOPLAM</a:t>
                      </a:r>
                    </a:p>
                  </a:txBody>
                  <a:tcPr marL="8253" marR="8253" marT="82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1600" b="1" i="1" u="none" strike="noStrike" dirty="0" smtClean="0">
                          <a:solidFill>
                            <a:srgbClr val="000080"/>
                          </a:solidFill>
                          <a:effectLst/>
                          <a:latin typeface="Arial Tur"/>
                        </a:rPr>
                        <a:t>417.672.479,20</a:t>
                      </a:r>
                    </a:p>
                  </a:txBody>
                  <a:tcPr marL="8253" marR="8253" marT="82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98085835"/>
              </p:ext>
            </p:extLst>
          </p:nvPr>
        </p:nvGraphicFramePr>
        <p:xfrm>
          <a:off x="1228725" y="1543050"/>
          <a:ext cx="9701213" cy="1635429"/>
        </p:xfrm>
        <a:graphic>
          <a:graphicData uri="http://schemas.openxmlformats.org/drawingml/2006/table">
            <a:tbl>
              <a:tblPr/>
              <a:tblGrid>
                <a:gridCol w="2018018"/>
                <a:gridCol w="2514576"/>
                <a:gridCol w="2240476"/>
                <a:gridCol w="1271191"/>
                <a:gridCol w="1656952"/>
              </a:tblGrid>
              <a:tr h="871538">
                <a:tc>
                  <a:txBody>
                    <a:bodyPr/>
                    <a:lstStyle/>
                    <a:p>
                      <a:pPr algn="ctr" fontAlgn="ctr"/>
                      <a:r>
                        <a:rPr lang="tr-TR" sz="1400" b="1" i="1" u="none" strike="noStrike" dirty="0">
                          <a:effectLst/>
                          <a:latin typeface="Arial Tur"/>
                        </a:rPr>
                        <a:t>TAHAKKUK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400" b="1" i="1" u="none" strike="noStrike" dirty="0">
                          <a:effectLst/>
                          <a:latin typeface="Arial Tur"/>
                        </a:rPr>
                        <a:t>BÜTÇE GELİRİ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400" b="1" i="1" u="none" strike="noStrike">
                          <a:effectLst/>
                          <a:latin typeface="Arial Tur"/>
                        </a:rPr>
                        <a:t>BÜTÇE GİDERİ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400" b="1" i="1" u="none" strike="noStrike" dirty="0">
                          <a:effectLst/>
                          <a:latin typeface="Arial Tur"/>
                        </a:rPr>
                        <a:t>TAHSİLAT ORANI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400" b="1" i="1" u="none" strike="noStrike" dirty="0" smtClean="0">
                          <a:effectLst/>
                          <a:latin typeface="Arial Tur"/>
                        </a:rPr>
                        <a:t>GELİRİN GİDERİ KARŞILAMA ORANI %</a:t>
                      </a:r>
                      <a:endParaRPr lang="tr-TR" sz="1400" b="1" i="1" u="none" strike="noStrike" dirty="0">
                        <a:effectLst/>
                        <a:latin typeface="Arial Tur"/>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891">
                <a:tc>
                  <a:txBody>
                    <a:bodyPr/>
                    <a:lstStyle/>
                    <a:p>
                      <a:pPr algn="ctr" fontAlgn="ctr"/>
                      <a:r>
                        <a:rPr lang="tr-TR" sz="1600" b="1" i="1" u="none" strike="noStrike" dirty="0" smtClean="0">
                          <a:solidFill>
                            <a:srgbClr val="000080"/>
                          </a:solidFill>
                          <a:effectLst/>
                          <a:latin typeface="Arial Tur"/>
                        </a:rPr>
                        <a:t>77.606.650,40</a:t>
                      </a:r>
                      <a:endParaRPr lang="tr-TR" sz="1600" b="1" i="1" u="none" strike="noStrike" dirty="0">
                        <a:solidFill>
                          <a:srgbClr val="000080"/>
                        </a:solidFill>
                        <a:effectLst/>
                        <a:latin typeface="Arial Tur"/>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1" u="none" strike="noStrike" dirty="0" smtClean="0">
                          <a:solidFill>
                            <a:srgbClr val="000080"/>
                          </a:solidFill>
                          <a:effectLst/>
                          <a:latin typeface="Arial Tur"/>
                        </a:rPr>
                        <a:t>47.211.880,22</a:t>
                      </a:r>
                      <a:endParaRPr lang="tr-TR" sz="1600" b="1" i="1" u="none" strike="noStrike" dirty="0">
                        <a:solidFill>
                          <a:srgbClr val="000080"/>
                        </a:solidFill>
                        <a:effectLst/>
                        <a:latin typeface="Arial Tur"/>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1" u="none" strike="noStrike" dirty="0" smtClean="0">
                          <a:solidFill>
                            <a:srgbClr val="002060"/>
                          </a:solidFill>
                          <a:effectLst/>
                          <a:latin typeface="Arial Tur"/>
                        </a:rPr>
                        <a:t>409.338.004,89</a:t>
                      </a:r>
                      <a:endParaRPr lang="tr-TR" sz="1600" b="1" i="1" u="none" strike="noStrike" dirty="0">
                        <a:solidFill>
                          <a:srgbClr val="002060"/>
                        </a:solidFill>
                        <a:effectLst/>
                        <a:latin typeface="Arial Tur"/>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1" u="none" strike="noStrike" dirty="0" smtClean="0">
                          <a:solidFill>
                            <a:srgbClr val="000080"/>
                          </a:solidFill>
                          <a:effectLst/>
                          <a:latin typeface="Arial Tur"/>
                        </a:rPr>
                        <a:t>%61</a:t>
                      </a:r>
                      <a:endParaRPr lang="tr-TR" sz="1600" b="1" i="1" u="none" strike="noStrike" dirty="0">
                        <a:solidFill>
                          <a:srgbClr val="000080"/>
                        </a:solidFill>
                        <a:effectLst/>
                        <a:latin typeface="Arial Tur"/>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1" u="none" strike="noStrike" dirty="0" smtClean="0">
                          <a:solidFill>
                            <a:srgbClr val="002060"/>
                          </a:solidFill>
                          <a:effectLst/>
                          <a:latin typeface="Arial Tur"/>
                        </a:rPr>
                        <a:t>%11,5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Yuvarlatılmış Dikdörtgen 5"/>
          <p:cNvSpPr/>
          <p:nvPr/>
        </p:nvSpPr>
        <p:spPr>
          <a:xfrm>
            <a:off x="2353490" y="700073"/>
            <a:ext cx="7313023" cy="665484"/>
          </a:xfrm>
          <a:prstGeom prst="round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a:effectLst>
            <a:glow rad="101600">
              <a:schemeClr val="accent6">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lumMod val="95000"/>
                    <a:lumOff val="5000"/>
                  </a:schemeClr>
                </a:solidFill>
              </a:rPr>
              <a:t>BÜTÇE DURUM TABLOSU</a:t>
            </a:r>
            <a:endParaRPr lang="tr-TR" sz="2000" b="1" dirty="0">
              <a:solidFill>
                <a:schemeClr val="tx1">
                  <a:lumMod val="95000"/>
                  <a:lumOff val="5000"/>
                </a:schemeClr>
              </a:solidFill>
            </a:endParaRPr>
          </a:p>
        </p:txBody>
      </p:sp>
      <p:pic>
        <p:nvPicPr>
          <p:cNvPr id="7" name="Picture 4" descr="turkbayragi"/>
          <p:cNvPicPr>
            <a:picLocks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760641" y="361686"/>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10 Resim" descr="C:\Users\admin\Desktop\Documents\tunceli kitapçık\tunceli sunum\Yeni klasör (4)\valiligi.png"/>
          <p:cNvPicPr/>
          <p:nvPr/>
        </p:nvPicPr>
        <p:blipFill>
          <a:blip r:embed="rId3" cstate="print"/>
          <a:srcRect/>
          <a:stretch>
            <a:fillRect/>
          </a:stretch>
        </p:blipFill>
        <p:spPr bwMode="auto">
          <a:xfrm>
            <a:off x="245709" y="254916"/>
            <a:ext cx="879153" cy="89268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09121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7"/>
          <p:cNvSpPr>
            <a:spLocks noGrp="1"/>
          </p:cNvSpPr>
          <p:nvPr>
            <p:ph type="title"/>
          </p:nvPr>
        </p:nvSpPr>
        <p:spPr>
          <a:xfrm>
            <a:off x="1992573" y="982132"/>
            <a:ext cx="8188657" cy="1303867"/>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normAutofit fontScale="90000"/>
          </a:bodyPr>
          <a:lstStyle/>
          <a:p>
            <a:pPr lvl="0" defTabSz="914400">
              <a:spcBef>
                <a:spcPts val="0"/>
              </a:spcBef>
              <a:defRPr/>
            </a:pPr>
            <a:r>
              <a:rPr lang="tr-TR" sz="3600" b="1" dirty="0" smtClean="0"/>
              <a:t>YILLAR İTİBARİYLE GENEL BÜTÇE GİDERLERİ</a:t>
            </a:r>
            <a:endParaRPr kumimoji="0" lang="tr-TR" sz="36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endParaRPr>
          </a:p>
        </p:txBody>
      </p:sp>
      <p:graphicFrame>
        <p:nvGraphicFramePr>
          <p:cNvPr id="7" name="6 İçerik Yer Tutucusu"/>
          <p:cNvGraphicFramePr>
            <a:graphicFrameLocks noGrp="1"/>
          </p:cNvGraphicFramePr>
          <p:nvPr>
            <p:ph idx="1"/>
            <p:extLst>
              <p:ext uri="{D42A27DB-BD31-4B8C-83A1-F6EECF244321}">
                <p14:modId xmlns:p14="http://schemas.microsoft.com/office/powerpoint/2010/main" val="3009584009"/>
              </p:ext>
            </p:extLst>
          </p:nvPr>
        </p:nvGraphicFramePr>
        <p:xfrm>
          <a:off x="609600" y="2664744"/>
          <a:ext cx="10972800" cy="3337560"/>
        </p:xfrm>
        <a:graphic>
          <a:graphicData uri="http://schemas.openxmlformats.org/drawingml/2006/table">
            <a:tbl>
              <a:tblPr firstRow="1" bandRow="1">
                <a:tableStyleId>{5C22544A-7EE6-4342-B048-85BDC9FD1C3A}</a:tableStyleId>
              </a:tblPr>
              <a:tblGrid>
                <a:gridCol w="1828800"/>
                <a:gridCol w="1828800"/>
                <a:gridCol w="1828800"/>
                <a:gridCol w="1828800"/>
                <a:gridCol w="1828800"/>
                <a:gridCol w="1828800"/>
              </a:tblGrid>
              <a:tr h="370840">
                <a:tc>
                  <a:txBody>
                    <a:bodyPr/>
                    <a:lstStyle/>
                    <a:p>
                      <a:pPr algn="ctr" fontAlgn="ctr">
                        <a:lnSpc>
                          <a:spcPct val="115000"/>
                        </a:lnSpc>
                        <a:spcAft>
                          <a:spcPts val="0"/>
                        </a:spcAft>
                      </a:pPr>
                      <a:r>
                        <a:rPr lang="tr-TR" sz="1500" b="1" kern="1200" dirty="0">
                          <a:solidFill>
                            <a:srgbClr val="000000"/>
                          </a:solidFill>
                          <a:latin typeface="Calibri"/>
                          <a:ea typeface="Times New Roman"/>
                          <a:cs typeface="Arial"/>
                        </a:rPr>
                        <a:t>YIL</a:t>
                      </a:r>
                      <a:endParaRPr lang="tr-TR" sz="1100" dirty="0">
                        <a:latin typeface="Calibri"/>
                        <a:ea typeface="Calibri"/>
                        <a:cs typeface="Times New Roman"/>
                      </a:endParaRPr>
                    </a:p>
                  </a:txBody>
                  <a:tcPr marL="7983" marR="7983" marT="12700" marB="0" anchor="ctr"/>
                </a:tc>
                <a:tc>
                  <a:txBody>
                    <a:bodyPr/>
                    <a:lstStyle/>
                    <a:p>
                      <a:pPr algn="ctr" fontAlgn="ctr">
                        <a:lnSpc>
                          <a:spcPct val="115000"/>
                        </a:lnSpc>
                        <a:spcAft>
                          <a:spcPts val="0"/>
                        </a:spcAft>
                      </a:pPr>
                      <a:r>
                        <a:rPr lang="tr-TR" sz="1500" b="1" kern="1200" dirty="0">
                          <a:solidFill>
                            <a:srgbClr val="000000"/>
                          </a:solidFill>
                          <a:latin typeface="Calibri"/>
                          <a:ea typeface="Times New Roman"/>
                          <a:cs typeface="Arial"/>
                        </a:rPr>
                        <a:t>MİKTAR</a:t>
                      </a:r>
                      <a:endParaRPr lang="tr-TR" sz="1100" dirty="0">
                        <a:latin typeface="Calibri"/>
                        <a:ea typeface="Calibri"/>
                        <a:cs typeface="Times New Roman"/>
                      </a:endParaRPr>
                    </a:p>
                  </a:txBody>
                  <a:tcPr marL="7983" marR="7983" marT="12700" marB="0" anchor="ctr"/>
                </a:tc>
                <a:tc>
                  <a:txBody>
                    <a:bodyPr/>
                    <a:lstStyle/>
                    <a:p>
                      <a:pPr algn="ctr" fontAlgn="b">
                        <a:lnSpc>
                          <a:spcPct val="115000"/>
                        </a:lnSpc>
                        <a:spcAft>
                          <a:spcPts val="0"/>
                        </a:spcAft>
                      </a:pPr>
                      <a:r>
                        <a:rPr lang="tr-TR" sz="1500" b="1" kern="1200">
                          <a:solidFill>
                            <a:srgbClr val="000000"/>
                          </a:solidFill>
                          <a:latin typeface="Calibri"/>
                          <a:ea typeface="Times New Roman"/>
                          <a:cs typeface="Arial"/>
                        </a:rPr>
                        <a:t>ARTIŞ ORANI</a:t>
                      </a:r>
                      <a:endParaRPr lang="tr-TR" sz="1100">
                        <a:latin typeface="Calibri"/>
                        <a:ea typeface="Calibri"/>
                        <a:cs typeface="Times New Roman"/>
                      </a:endParaRPr>
                    </a:p>
                  </a:txBody>
                  <a:tcPr marL="7983" marR="7983" marT="12700" marB="0" anchor="ctr"/>
                </a:tc>
                <a:tc>
                  <a:txBody>
                    <a:bodyPr/>
                    <a:lstStyle/>
                    <a:p>
                      <a:pPr algn="ctr" fontAlgn="ctr">
                        <a:lnSpc>
                          <a:spcPct val="115000"/>
                        </a:lnSpc>
                        <a:spcAft>
                          <a:spcPts val="0"/>
                        </a:spcAft>
                      </a:pPr>
                      <a:r>
                        <a:rPr lang="tr-TR" sz="1500" b="1" kern="1200">
                          <a:solidFill>
                            <a:srgbClr val="000000"/>
                          </a:solidFill>
                          <a:latin typeface="Calibri"/>
                          <a:ea typeface="Times New Roman"/>
                          <a:cs typeface="Arial"/>
                        </a:rPr>
                        <a:t>YIL</a:t>
                      </a:r>
                      <a:endParaRPr lang="tr-TR" sz="1100">
                        <a:latin typeface="Calibri"/>
                        <a:ea typeface="Calibri"/>
                        <a:cs typeface="Times New Roman"/>
                      </a:endParaRPr>
                    </a:p>
                  </a:txBody>
                  <a:tcPr marL="7983" marR="7983" marT="12700" marB="0" anchor="ctr"/>
                </a:tc>
                <a:tc>
                  <a:txBody>
                    <a:bodyPr/>
                    <a:lstStyle/>
                    <a:p>
                      <a:pPr algn="ctr" fontAlgn="ctr">
                        <a:lnSpc>
                          <a:spcPct val="115000"/>
                        </a:lnSpc>
                        <a:spcAft>
                          <a:spcPts val="0"/>
                        </a:spcAft>
                      </a:pPr>
                      <a:r>
                        <a:rPr lang="tr-TR" sz="1500" b="1" kern="1200">
                          <a:solidFill>
                            <a:srgbClr val="000000"/>
                          </a:solidFill>
                          <a:latin typeface="Calibri"/>
                          <a:ea typeface="Times New Roman"/>
                          <a:cs typeface="Arial"/>
                        </a:rPr>
                        <a:t>MİKTAR</a:t>
                      </a:r>
                      <a:endParaRPr lang="tr-TR" sz="1100">
                        <a:latin typeface="Calibri"/>
                        <a:ea typeface="Calibri"/>
                        <a:cs typeface="Times New Roman"/>
                      </a:endParaRPr>
                    </a:p>
                  </a:txBody>
                  <a:tcPr marL="7983" marR="7983" marT="12700" marB="0" anchor="ctr"/>
                </a:tc>
                <a:tc>
                  <a:txBody>
                    <a:bodyPr/>
                    <a:lstStyle/>
                    <a:p>
                      <a:pPr algn="ctr" fontAlgn="b">
                        <a:lnSpc>
                          <a:spcPct val="115000"/>
                        </a:lnSpc>
                        <a:spcAft>
                          <a:spcPts val="0"/>
                        </a:spcAft>
                      </a:pPr>
                      <a:r>
                        <a:rPr lang="tr-TR" sz="1500" b="1" kern="1200">
                          <a:solidFill>
                            <a:srgbClr val="000000"/>
                          </a:solidFill>
                          <a:latin typeface="Calibri"/>
                          <a:ea typeface="Times New Roman"/>
                          <a:cs typeface="Arial"/>
                        </a:rPr>
                        <a:t>ARTIŞ ORANI</a:t>
                      </a:r>
                      <a:endParaRPr lang="tr-TR" sz="1100">
                        <a:latin typeface="Calibri"/>
                        <a:ea typeface="Calibri"/>
                        <a:cs typeface="Times New Roman"/>
                      </a:endParaRPr>
                    </a:p>
                  </a:txBody>
                  <a:tcPr marL="7983" marR="7983" marT="12700" marB="0" anchor="ctr"/>
                </a:tc>
              </a:tr>
              <a:tr h="370840">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2003</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118.903.662,50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14,60%</a:t>
                      </a:r>
                      <a:endParaRPr lang="tr-TR" sz="1100">
                        <a:latin typeface="Calibri"/>
                        <a:ea typeface="Calibri"/>
                        <a:cs typeface="Times New Roman"/>
                      </a:endParaRPr>
                    </a:p>
                  </a:txBody>
                  <a:tcPr marL="7983" marR="7983" marT="12700" marB="0" anchor="ctr"/>
                </a:tc>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2011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374.679.490,08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-12,76% </a:t>
                      </a:r>
                      <a:endParaRPr lang="tr-TR" sz="1100">
                        <a:latin typeface="Calibri"/>
                        <a:ea typeface="Calibri"/>
                        <a:cs typeface="Times New Roman"/>
                      </a:endParaRPr>
                    </a:p>
                  </a:txBody>
                  <a:tcPr marL="7983" marR="7983" marT="12700" marB="0" anchor="ctr"/>
                </a:tc>
              </a:tr>
              <a:tr h="370840">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2004</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134.981.590,65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13,52%</a:t>
                      </a:r>
                      <a:endParaRPr lang="tr-TR" sz="1100">
                        <a:latin typeface="Calibri"/>
                        <a:ea typeface="Calibri"/>
                        <a:cs typeface="Times New Roman"/>
                      </a:endParaRPr>
                    </a:p>
                  </a:txBody>
                  <a:tcPr marL="7983" marR="7983" marT="12700" marB="0" anchor="ctr"/>
                </a:tc>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2012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439.671.343,25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17,35% </a:t>
                      </a:r>
                      <a:endParaRPr lang="tr-TR" sz="1100">
                        <a:latin typeface="Calibri"/>
                        <a:ea typeface="Calibri"/>
                        <a:cs typeface="Times New Roman"/>
                      </a:endParaRPr>
                    </a:p>
                  </a:txBody>
                  <a:tcPr marL="7983" marR="7983" marT="12700" marB="0" anchor="ctr"/>
                </a:tc>
              </a:tr>
              <a:tr h="370840">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2005</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155.203.557,08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14,98%</a:t>
                      </a:r>
                      <a:endParaRPr lang="tr-TR" sz="1100">
                        <a:latin typeface="Calibri"/>
                        <a:ea typeface="Calibri"/>
                        <a:cs typeface="Times New Roman"/>
                      </a:endParaRPr>
                    </a:p>
                  </a:txBody>
                  <a:tcPr marL="7983" marR="7983" marT="12700" marB="0" anchor="ctr"/>
                </a:tc>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2013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488.678.157,21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11,15% </a:t>
                      </a:r>
                      <a:endParaRPr lang="tr-TR" sz="1100">
                        <a:latin typeface="Calibri"/>
                        <a:ea typeface="Calibri"/>
                        <a:cs typeface="Times New Roman"/>
                      </a:endParaRPr>
                    </a:p>
                  </a:txBody>
                  <a:tcPr marL="7983" marR="7983" marT="12700" marB="0" anchor="ctr"/>
                </a:tc>
              </a:tr>
              <a:tr h="370840">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2006</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181.592.844,27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17,00%</a:t>
                      </a:r>
                      <a:endParaRPr lang="tr-TR" sz="1100">
                        <a:latin typeface="Calibri"/>
                        <a:ea typeface="Calibri"/>
                        <a:cs typeface="Times New Roman"/>
                      </a:endParaRPr>
                    </a:p>
                  </a:txBody>
                  <a:tcPr marL="7983" marR="7983" marT="12700" marB="0" anchor="ctr"/>
                </a:tc>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2014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520.798.531,74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6,57% </a:t>
                      </a:r>
                      <a:endParaRPr lang="tr-TR" sz="1100">
                        <a:latin typeface="Calibri"/>
                        <a:ea typeface="Calibri"/>
                        <a:cs typeface="Times New Roman"/>
                      </a:endParaRPr>
                    </a:p>
                  </a:txBody>
                  <a:tcPr marL="7983" marR="7983" marT="12700" marB="0" anchor="ctr"/>
                </a:tc>
              </a:tr>
              <a:tr h="370840">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2007</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205.809.475,50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13,34%</a:t>
                      </a:r>
                      <a:endParaRPr lang="tr-TR" sz="1100">
                        <a:latin typeface="Calibri"/>
                        <a:ea typeface="Calibri"/>
                        <a:cs typeface="Times New Roman"/>
                      </a:endParaRPr>
                    </a:p>
                  </a:txBody>
                  <a:tcPr marL="7983" marR="7983" marT="12700" marB="0" anchor="ctr"/>
                </a:tc>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2015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623.240.506,47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19,67% </a:t>
                      </a:r>
                      <a:endParaRPr lang="tr-TR" sz="1100">
                        <a:latin typeface="Calibri"/>
                        <a:ea typeface="Calibri"/>
                        <a:cs typeface="Times New Roman"/>
                      </a:endParaRPr>
                    </a:p>
                  </a:txBody>
                  <a:tcPr marL="7983" marR="7983" marT="12700" marB="0" anchor="ctr"/>
                </a:tc>
              </a:tr>
              <a:tr h="370840">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2008</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240.536.418,84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16,87%</a:t>
                      </a:r>
                      <a:endParaRPr lang="tr-TR" sz="1100">
                        <a:latin typeface="Calibri"/>
                        <a:ea typeface="Calibri"/>
                        <a:cs typeface="Times New Roman"/>
                      </a:endParaRPr>
                    </a:p>
                  </a:txBody>
                  <a:tcPr marL="7983" marR="7983" marT="12700" marB="0" anchor="ctr"/>
                </a:tc>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2016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809.463.216,00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29,88% </a:t>
                      </a:r>
                      <a:endParaRPr lang="tr-TR" sz="1100">
                        <a:latin typeface="Calibri"/>
                        <a:ea typeface="Calibri"/>
                        <a:cs typeface="Times New Roman"/>
                      </a:endParaRPr>
                    </a:p>
                  </a:txBody>
                  <a:tcPr marL="7983" marR="7983" marT="12700" marB="0" anchor="ctr"/>
                </a:tc>
              </a:tr>
              <a:tr h="370840">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2009</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354.849.906,11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47,52%</a:t>
                      </a:r>
                      <a:endParaRPr lang="tr-TR" sz="1100">
                        <a:latin typeface="Calibri"/>
                        <a:ea typeface="Calibri"/>
                        <a:cs typeface="Times New Roman"/>
                      </a:endParaRPr>
                    </a:p>
                  </a:txBody>
                  <a:tcPr marL="7983" marR="7983" marT="12700" marB="0" anchor="ctr"/>
                </a:tc>
                <a:tc>
                  <a:txBody>
                    <a:bodyPr/>
                    <a:lstStyle/>
                    <a:p>
                      <a:pPr algn="ctr" fontAlgn="ctr">
                        <a:lnSpc>
                          <a:spcPct val="115000"/>
                        </a:lnSpc>
                        <a:spcAft>
                          <a:spcPts val="0"/>
                        </a:spcAft>
                      </a:pPr>
                      <a:r>
                        <a:rPr lang="tr-TR" sz="1500" b="1" kern="1200" dirty="0">
                          <a:solidFill>
                            <a:srgbClr val="000000"/>
                          </a:solidFill>
                          <a:latin typeface="Calibri"/>
                          <a:ea typeface="Times New Roman"/>
                          <a:cs typeface="Arial"/>
                        </a:rPr>
                        <a:t>2017 </a:t>
                      </a:r>
                      <a:endParaRPr lang="tr-TR" sz="1100" dirty="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dirty="0">
                          <a:solidFill>
                            <a:srgbClr val="000000"/>
                          </a:solidFill>
                          <a:latin typeface="Calibri"/>
                          <a:ea typeface="Times New Roman"/>
                          <a:cs typeface="Arial"/>
                        </a:rPr>
                        <a:t>1.136.635.698,45 </a:t>
                      </a:r>
                      <a:endParaRPr lang="tr-TR" sz="1100" dirty="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dirty="0">
                          <a:solidFill>
                            <a:srgbClr val="000000"/>
                          </a:solidFill>
                          <a:latin typeface="Calibri"/>
                          <a:ea typeface="Times New Roman"/>
                          <a:cs typeface="Arial"/>
                        </a:rPr>
                        <a:t>40,41% </a:t>
                      </a:r>
                      <a:endParaRPr lang="tr-TR" sz="1100" dirty="0">
                        <a:latin typeface="Calibri"/>
                        <a:ea typeface="Calibri"/>
                        <a:cs typeface="Times New Roman"/>
                      </a:endParaRPr>
                    </a:p>
                  </a:txBody>
                  <a:tcPr marL="7983" marR="7983" marT="12700" marB="0" anchor="ctr"/>
                </a:tc>
              </a:tr>
              <a:tr h="370840">
                <a:tc>
                  <a:txBody>
                    <a:bodyPr/>
                    <a:lstStyle/>
                    <a:p>
                      <a:pPr algn="ctr" fontAlgn="ctr">
                        <a:lnSpc>
                          <a:spcPct val="115000"/>
                        </a:lnSpc>
                        <a:spcAft>
                          <a:spcPts val="0"/>
                        </a:spcAft>
                      </a:pPr>
                      <a:r>
                        <a:rPr lang="tr-TR" sz="1500" b="1" kern="1200">
                          <a:solidFill>
                            <a:srgbClr val="000000"/>
                          </a:solidFill>
                          <a:latin typeface="Calibri"/>
                          <a:ea typeface="Times New Roman"/>
                          <a:cs typeface="Arial"/>
                        </a:rPr>
                        <a:t>2010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429.459.225,19 </a:t>
                      </a:r>
                      <a:endParaRPr lang="tr-TR" sz="110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a:solidFill>
                            <a:srgbClr val="000000"/>
                          </a:solidFill>
                          <a:latin typeface="Calibri"/>
                          <a:ea typeface="Times New Roman"/>
                          <a:cs typeface="Arial"/>
                        </a:rPr>
                        <a:t>21,03% </a:t>
                      </a:r>
                      <a:endParaRPr lang="tr-TR" sz="1100">
                        <a:latin typeface="Calibri"/>
                        <a:ea typeface="Calibri"/>
                        <a:cs typeface="Times New Roman"/>
                      </a:endParaRPr>
                    </a:p>
                  </a:txBody>
                  <a:tcPr marL="7983" marR="7983" marT="12700" marB="0" anchor="ctr"/>
                </a:tc>
                <a:tc>
                  <a:txBody>
                    <a:bodyPr/>
                    <a:lstStyle/>
                    <a:p>
                      <a:pPr algn="ctr" fontAlgn="ctr">
                        <a:lnSpc>
                          <a:spcPct val="115000"/>
                        </a:lnSpc>
                        <a:spcAft>
                          <a:spcPts val="0"/>
                        </a:spcAft>
                      </a:pPr>
                      <a:r>
                        <a:rPr lang="tr-TR" sz="1500" b="1" kern="1200" dirty="0" smtClean="0">
                          <a:solidFill>
                            <a:srgbClr val="000000"/>
                          </a:solidFill>
                          <a:latin typeface="Calibri"/>
                          <a:ea typeface="Times New Roman"/>
                          <a:cs typeface="Arial"/>
                        </a:rPr>
                        <a:t>2018 </a:t>
                      </a:r>
                      <a:endParaRPr lang="tr-TR" sz="1100" dirty="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dirty="0" smtClean="0">
                          <a:solidFill>
                            <a:srgbClr val="000000"/>
                          </a:solidFill>
                          <a:latin typeface="Calibri"/>
                          <a:ea typeface="Times New Roman"/>
                          <a:cs typeface="Arial"/>
                        </a:rPr>
                        <a:t>1.401.375.352,37 </a:t>
                      </a:r>
                      <a:endParaRPr lang="tr-TR" sz="1100" dirty="0">
                        <a:latin typeface="Calibri"/>
                        <a:ea typeface="Calibri"/>
                        <a:cs typeface="Times New Roman"/>
                      </a:endParaRPr>
                    </a:p>
                  </a:txBody>
                  <a:tcPr marL="7983" marR="7983" marT="12700" marB="0" anchor="ctr"/>
                </a:tc>
                <a:tc>
                  <a:txBody>
                    <a:bodyPr/>
                    <a:lstStyle/>
                    <a:p>
                      <a:pPr algn="r" fontAlgn="ctr">
                        <a:lnSpc>
                          <a:spcPct val="115000"/>
                        </a:lnSpc>
                        <a:spcAft>
                          <a:spcPts val="0"/>
                        </a:spcAft>
                      </a:pPr>
                      <a:r>
                        <a:rPr lang="tr-TR" sz="1500" kern="1200" dirty="0" smtClean="0">
                          <a:solidFill>
                            <a:srgbClr val="000000"/>
                          </a:solidFill>
                          <a:latin typeface="Calibri"/>
                          <a:ea typeface="Times New Roman"/>
                          <a:cs typeface="Arial"/>
                        </a:rPr>
                        <a:t>23,29% </a:t>
                      </a:r>
                      <a:endParaRPr lang="tr-TR" sz="1100" dirty="0">
                        <a:latin typeface="Calibri"/>
                        <a:ea typeface="Calibri"/>
                        <a:cs typeface="Times New Roman"/>
                      </a:endParaRPr>
                    </a:p>
                  </a:txBody>
                  <a:tcPr marL="7983" marR="7983" marT="12700" marB="0" anchor="ctr"/>
                </a:tc>
              </a:tr>
            </a:tbl>
          </a:graphicData>
        </a:graphic>
      </p:graphicFrame>
      <p:pic>
        <p:nvPicPr>
          <p:cNvPr id="5" name="10 Resim" descr="C:\Users\admin\Desktop\Documents\tunceli kitapçık\tunceli sunum\Yeni klasör (4)\valiligi.png"/>
          <p:cNvPicPr/>
          <p:nvPr/>
        </p:nvPicPr>
        <p:blipFill>
          <a:blip r:embed="rId2" cstate="print"/>
          <a:srcRect/>
          <a:stretch>
            <a:fillRect/>
          </a:stretch>
        </p:blipFill>
        <p:spPr bwMode="auto">
          <a:xfrm>
            <a:off x="867789" y="892661"/>
            <a:ext cx="879153" cy="787593"/>
          </a:xfrm>
          <a:prstGeom prst="rect">
            <a:avLst/>
          </a:prstGeom>
          <a:ln>
            <a:noFill/>
          </a:ln>
          <a:effectLst>
            <a:outerShdw blurRad="292100" dist="139700" dir="2700000" algn="tl" rotWithShape="0">
              <a:srgbClr val="333333">
                <a:alpha val="65000"/>
              </a:srgbClr>
            </a:outerShdw>
          </a:effectLst>
        </p:spPr>
      </p:pic>
      <p:pic>
        <p:nvPicPr>
          <p:cNvPr id="6"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80777" y="982912"/>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7"/>
          <p:cNvSpPr>
            <a:spLocks noGrp="1"/>
          </p:cNvSpPr>
          <p:nvPr>
            <p:ph type="title"/>
          </p:nvPr>
        </p:nvSpPr>
        <p:spPr>
          <a:xfrm>
            <a:off x="1856096" y="995781"/>
            <a:ext cx="8284191" cy="1065032"/>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normAutofit fontScale="90000"/>
          </a:bodyPr>
          <a:lstStyle/>
          <a:p>
            <a:pPr defTabSz="914400">
              <a:spcBef>
                <a:spcPts val="0"/>
              </a:spcBef>
              <a:defRPr/>
            </a:pPr>
            <a:r>
              <a:rPr lang="tr-TR" sz="2700" b="1" dirty="0" smtClean="0"/>
              <a:t>SAYMANLIKLAR BAZINDA BÜTÇE </a:t>
            </a:r>
            <a:br>
              <a:rPr lang="tr-TR" sz="2700" b="1" dirty="0" smtClean="0"/>
            </a:br>
            <a:r>
              <a:rPr lang="tr-TR" sz="2700" b="1" dirty="0" smtClean="0"/>
              <a:t>GELİR VE GİDER TABLOSU</a:t>
            </a:r>
            <a:br>
              <a:rPr lang="tr-TR" sz="2700" b="1" dirty="0" smtClean="0"/>
            </a:br>
            <a:r>
              <a:rPr lang="tr-TR" sz="2200" b="1" dirty="0" smtClean="0"/>
              <a:t>01/01/2019-31/03/2019</a:t>
            </a:r>
            <a:endParaRPr kumimoji="0" lang="tr-TR" sz="22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415434041"/>
              </p:ext>
            </p:extLst>
          </p:nvPr>
        </p:nvGraphicFramePr>
        <p:xfrm>
          <a:off x="895085" y="2251879"/>
          <a:ext cx="10571925" cy="3944202"/>
        </p:xfrm>
        <a:graphic>
          <a:graphicData uri="http://schemas.openxmlformats.org/drawingml/2006/table">
            <a:tbl>
              <a:tblPr firstRow="1" bandRow="1">
                <a:tableStyleId>{5C22544A-7EE6-4342-B048-85BDC9FD1C3A}</a:tableStyleId>
              </a:tblPr>
              <a:tblGrid>
                <a:gridCol w="3090061"/>
                <a:gridCol w="2006221"/>
                <a:gridCol w="1801505"/>
                <a:gridCol w="1910686"/>
                <a:gridCol w="1763452"/>
              </a:tblGrid>
              <a:tr h="336012">
                <a:tc>
                  <a:txBody>
                    <a:bodyPr/>
                    <a:lstStyle/>
                    <a:p>
                      <a:pPr algn="ctr" fontAlgn="ctr">
                        <a:lnSpc>
                          <a:spcPct val="115000"/>
                        </a:lnSpc>
                        <a:spcAft>
                          <a:spcPts val="0"/>
                        </a:spcAft>
                      </a:pPr>
                      <a:r>
                        <a:rPr lang="tr-TR" sz="1200" b="1" i="1" kern="1200" dirty="0">
                          <a:solidFill>
                            <a:srgbClr val="000000"/>
                          </a:solidFill>
                          <a:latin typeface="Arial TUR"/>
                          <a:ea typeface="Times New Roman"/>
                          <a:cs typeface="Times New Roman"/>
                        </a:rPr>
                        <a:t>DAİRESİ</a:t>
                      </a:r>
                      <a:endParaRPr lang="tr-TR" sz="1200" dirty="0">
                        <a:latin typeface="Calibri"/>
                        <a:ea typeface="Calibri"/>
                        <a:cs typeface="Times New Roman"/>
                      </a:endParaRPr>
                    </a:p>
                  </a:txBody>
                  <a:tcPr marL="4445" marR="4445" marT="7620" marB="0" anchor="ctr"/>
                </a:tc>
                <a:tc>
                  <a:txBody>
                    <a:bodyPr/>
                    <a:lstStyle/>
                    <a:p>
                      <a:pPr algn="ctr" fontAlgn="ctr">
                        <a:lnSpc>
                          <a:spcPct val="115000"/>
                        </a:lnSpc>
                        <a:spcAft>
                          <a:spcPts val="0"/>
                        </a:spcAft>
                      </a:pPr>
                      <a:r>
                        <a:rPr lang="tr-TR" sz="1200" b="1" i="1" kern="1200">
                          <a:solidFill>
                            <a:srgbClr val="000000"/>
                          </a:solidFill>
                          <a:latin typeface="Arial TUR"/>
                          <a:ea typeface="Times New Roman"/>
                          <a:cs typeface="Times New Roman"/>
                        </a:rPr>
                        <a:t>TAHAKKUK</a:t>
                      </a:r>
                      <a:endParaRPr lang="tr-TR" sz="1200">
                        <a:latin typeface="Calibri"/>
                        <a:ea typeface="Calibri"/>
                        <a:cs typeface="Times New Roman"/>
                      </a:endParaRPr>
                    </a:p>
                  </a:txBody>
                  <a:tcPr marL="4445" marR="4445" marT="7620" marB="0" anchor="ctr"/>
                </a:tc>
                <a:tc>
                  <a:txBody>
                    <a:bodyPr/>
                    <a:lstStyle/>
                    <a:p>
                      <a:pPr algn="ctr" fontAlgn="ctr">
                        <a:lnSpc>
                          <a:spcPct val="115000"/>
                        </a:lnSpc>
                        <a:spcAft>
                          <a:spcPts val="0"/>
                        </a:spcAft>
                      </a:pPr>
                      <a:r>
                        <a:rPr lang="tr-TR" sz="1200" b="1" i="1" kern="1200">
                          <a:solidFill>
                            <a:srgbClr val="000000"/>
                          </a:solidFill>
                          <a:latin typeface="Arial TUR"/>
                          <a:ea typeface="Times New Roman"/>
                          <a:cs typeface="Times New Roman"/>
                        </a:rPr>
                        <a:t>TAHSİLAT </a:t>
                      </a:r>
                      <a:endParaRPr lang="tr-TR" sz="1200">
                        <a:latin typeface="Calibri"/>
                        <a:ea typeface="Calibri"/>
                        <a:cs typeface="Times New Roman"/>
                      </a:endParaRPr>
                    </a:p>
                  </a:txBody>
                  <a:tcPr marL="4445" marR="4445" marT="7620" marB="0" anchor="ctr"/>
                </a:tc>
                <a:tc>
                  <a:txBody>
                    <a:bodyPr/>
                    <a:lstStyle/>
                    <a:p>
                      <a:pPr algn="ctr" fontAlgn="ctr">
                        <a:lnSpc>
                          <a:spcPct val="115000"/>
                        </a:lnSpc>
                        <a:spcAft>
                          <a:spcPts val="0"/>
                        </a:spcAft>
                      </a:pPr>
                      <a:r>
                        <a:rPr lang="tr-TR" sz="1200" b="1" i="1" kern="1200">
                          <a:solidFill>
                            <a:srgbClr val="000000"/>
                          </a:solidFill>
                          <a:latin typeface="Arial TUR"/>
                          <a:ea typeface="Times New Roman"/>
                          <a:cs typeface="Times New Roman"/>
                        </a:rPr>
                        <a:t>BÜTÇE GİDERİ</a:t>
                      </a:r>
                      <a:endParaRPr lang="tr-TR" sz="1200">
                        <a:latin typeface="Calibri"/>
                        <a:ea typeface="Calibri"/>
                        <a:cs typeface="Times New Roman"/>
                      </a:endParaRPr>
                    </a:p>
                  </a:txBody>
                  <a:tcPr marL="4445" marR="4445" marT="7620" marB="0" anchor="ctr"/>
                </a:tc>
                <a:tc>
                  <a:txBody>
                    <a:bodyPr/>
                    <a:lstStyle/>
                    <a:p>
                      <a:pPr algn="ctr" fontAlgn="ctr">
                        <a:lnSpc>
                          <a:spcPct val="115000"/>
                        </a:lnSpc>
                        <a:spcAft>
                          <a:spcPts val="0"/>
                        </a:spcAft>
                      </a:pPr>
                      <a:r>
                        <a:rPr lang="tr-TR" sz="1200" b="1" i="1" kern="1200">
                          <a:solidFill>
                            <a:srgbClr val="000000"/>
                          </a:solidFill>
                          <a:latin typeface="Arial TUR"/>
                          <a:ea typeface="Times New Roman"/>
                          <a:cs typeface="Times New Roman"/>
                        </a:rPr>
                        <a:t>TAHSİLAT ORANI</a:t>
                      </a:r>
                      <a:endParaRPr lang="tr-TR" sz="1200">
                        <a:latin typeface="Calibri"/>
                        <a:ea typeface="Calibri"/>
                        <a:cs typeface="Times New Roman"/>
                      </a:endParaRPr>
                    </a:p>
                  </a:txBody>
                  <a:tcPr marL="4445" marR="4445" marT="7620" marB="0" anchor="ctr"/>
                </a:tc>
              </a:tr>
              <a:tr h="418702">
                <a:tc>
                  <a:txBody>
                    <a:bodyPr/>
                    <a:lstStyle/>
                    <a:p>
                      <a:pPr fontAlgn="ctr">
                        <a:lnSpc>
                          <a:spcPct val="115000"/>
                        </a:lnSpc>
                        <a:spcAft>
                          <a:spcPts val="0"/>
                        </a:spcAft>
                      </a:pPr>
                      <a:r>
                        <a:rPr lang="tr-TR" sz="1400" i="1" kern="1200" dirty="0">
                          <a:solidFill>
                            <a:srgbClr val="000000"/>
                          </a:solidFill>
                          <a:latin typeface="Arial TUR"/>
                          <a:ea typeface="Times New Roman"/>
                          <a:cs typeface="Times New Roman"/>
                        </a:rPr>
                        <a:t>VERGİ DAİRESİ </a:t>
                      </a:r>
                      <a:r>
                        <a:rPr lang="tr-TR" sz="1400" i="1" kern="1200" dirty="0" smtClean="0">
                          <a:solidFill>
                            <a:srgbClr val="000000"/>
                          </a:solidFill>
                          <a:latin typeface="Arial TUR"/>
                          <a:ea typeface="Times New Roman"/>
                          <a:cs typeface="Times New Roman"/>
                        </a:rPr>
                        <a:t>MÜDÜRLÜĞÜ</a:t>
                      </a:r>
                      <a:endParaRPr lang="tr-TR" sz="1400" dirty="0">
                        <a:latin typeface="Calibri"/>
                        <a:ea typeface="Calibri"/>
                        <a:cs typeface="Times New Roman"/>
                      </a:endParaRPr>
                    </a:p>
                  </a:txBody>
                  <a:tcPr marL="4445" marR="4445" marT="7620"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42.245.555,28</a:t>
                      </a:r>
                    </a:p>
                  </a:txBody>
                  <a:tcPr marL="9525" marR="9525" marT="9525"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19.291.557,78</a:t>
                      </a:r>
                    </a:p>
                  </a:txBody>
                  <a:tcPr marL="9525" marR="9525" marT="9525" marB="0" anchor="ctr"/>
                </a:tc>
                <a:tc rowSpan="2">
                  <a:txBody>
                    <a:bodyPr/>
                    <a:lstStyle/>
                    <a:p>
                      <a:pPr algn="r" fontAlgn="ctr"/>
                      <a:r>
                        <a:rPr lang="tr-TR" sz="1400" b="1" i="1" u="none" strike="noStrike" dirty="0" smtClean="0">
                          <a:solidFill>
                            <a:srgbClr val="000000"/>
                          </a:solidFill>
                          <a:effectLst/>
                          <a:latin typeface="Arial Tur"/>
                        </a:rPr>
                        <a:t>323.800.317,44</a:t>
                      </a:r>
                      <a:endParaRPr lang="tr-TR" sz="1400" b="1" i="1" u="none" strike="noStrike" dirty="0">
                        <a:solidFill>
                          <a:srgbClr val="000000"/>
                        </a:solidFill>
                        <a:effectLst/>
                        <a:latin typeface="Arial Tur"/>
                      </a:endParaRPr>
                    </a:p>
                  </a:txBody>
                  <a:tcPr marL="9525" marR="9525" marT="9525" marB="0" anchor="ctr"/>
                </a:tc>
                <a:tc rowSpan="2">
                  <a:txBody>
                    <a:bodyPr/>
                    <a:lstStyle/>
                    <a:p>
                      <a:pPr algn="r" fontAlgn="ctr"/>
                      <a:r>
                        <a:rPr lang="tr-TR" sz="1400" b="1" i="1" u="none" strike="noStrike" dirty="0" smtClean="0">
                          <a:solidFill>
                            <a:schemeClr val="tx1"/>
                          </a:solidFill>
                          <a:effectLst/>
                          <a:latin typeface="Arial Tur"/>
                        </a:rPr>
                        <a:t>62,74%</a:t>
                      </a:r>
                      <a:endParaRPr lang="tr-TR" sz="1400" b="1" i="1" u="none" strike="noStrike" dirty="0">
                        <a:solidFill>
                          <a:schemeClr val="tx1"/>
                        </a:solidFill>
                        <a:effectLst/>
                        <a:latin typeface="Arial Tur"/>
                      </a:endParaRPr>
                    </a:p>
                  </a:txBody>
                  <a:tcPr marL="9525" marR="9525" marT="9525" marB="0" anchor="ctr"/>
                </a:tc>
              </a:tr>
              <a:tr h="418702">
                <a:tc>
                  <a:txBody>
                    <a:bodyPr/>
                    <a:lstStyle/>
                    <a:p>
                      <a:pPr fontAlgn="ctr">
                        <a:lnSpc>
                          <a:spcPct val="115000"/>
                        </a:lnSpc>
                        <a:spcAft>
                          <a:spcPts val="0"/>
                        </a:spcAft>
                      </a:pPr>
                      <a:r>
                        <a:rPr lang="tr-TR" sz="1400" i="1" dirty="0" smtClean="0">
                          <a:latin typeface="Arial Tur" panose="020B0604020202020204" pitchFamily="34" charset="0"/>
                          <a:ea typeface="Calibri"/>
                          <a:cs typeface="Arial Tur" panose="020B0604020202020204" pitchFamily="34" charset="0"/>
                        </a:rPr>
                        <a:t>MUHASEBE MÜDÜRLÜĞÜ</a:t>
                      </a:r>
                      <a:endParaRPr lang="tr-TR" sz="1400" i="1" dirty="0">
                        <a:latin typeface="Arial Tur" panose="020B0604020202020204" pitchFamily="34" charset="0"/>
                        <a:ea typeface="Calibri"/>
                        <a:cs typeface="Arial Tur" panose="020B0604020202020204" pitchFamily="34" charset="0"/>
                      </a:endParaRPr>
                    </a:p>
                  </a:txBody>
                  <a:tcPr marL="4445" marR="4445" marT="7620"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19.117.286,76</a:t>
                      </a:r>
                    </a:p>
                  </a:txBody>
                  <a:tcPr marL="9525" marR="9525" marT="9525"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19.117.286,76</a:t>
                      </a:r>
                    </a:p>
                  </a:txBody>
                  <a:tcPr marL="9525" marR="9525" marT="9525" marB="0" anchor="ctr"/>
                </a:tc>
                <a:tc vMerge="1">
                  <a:txBody>
                    <a:bodyPr/>
                    <a:lstStyle/>
                    <a:p>
                      <a:pPr algn="r" fontAlgn="ctr"/>
                      <a:endParaRPr lang="tr-TR" sz="1400" b="1" i="1" u="none" strike="noStrike" dirty="0">
                        <a:solidFill>
                          <a:srgbClr val="000000"/>
                        </a:solidFill>
                        <a:effectLst/>
                        <a:latin typeface="Arial Tur"/>
                      </a:endParaRPr>
                    </a:p>
                  </a:txBody>
                  <a:tcPr marL="9525" marR="9525" marT="9525" marB="0" anchor="ctr"/>
                </a:tc>
                <a:tc vMerge="1">
                  <a:txBody>
                    <a:bodyPr/>
                    <a:lstStyle/>
                    <a:p>
                      <a:pPr algn="r" fontAlgn="ctr"/>
                      <a:endParaRPr lang="tr-TR" sz="1400" b="1" i="1" u="none" strike="noStrike" dirty="0">
                        <a:solidFill>
                          <a:srgbClr val="002060"/>
                        </a:solidFill>
                        <a:effectLst/>
                        <a:latin typeface="Arial Tur"/>
                      </a:endParaRPr>
                    </a:p>
                  </a:txBody>
                  <a:tcPr marL="9525" marR="9525" marT="9525" marB="0" anchor="ctr"/>
                </a:tc>
              </a:tr>
              <a:tr h="418702">
                <a:tc>
                  <a:txBody>
                    <a:bodyPr/>
                    <a:lstStyle/>
                    <a:p>
                      <a:pPr fontAlgn="ctr">
                        <a:lnSpc>
                          <a:spcPct val="115000"/>
                        </a:lnSpc>
                        <a:spcAft>
                          <a:spcPts val="0"/>
                        </a:spcAft>
                      </a:pPr>
                      <a:r>
                        <a:rPr lang="tr-TR" sz="1400" i="1" kern="1200" dirty="0">
                          <a:solidFill>
                            <a:srgbClr val="000000"/>
                          </a:solidFill>
                          <a:latin typeface="Arial TUR"/>
                          <a:ea typeface="Times New Roman"/>
                          <a:cs typeface="Times New Roman"/>
                        </a:rPr>
                        <a:t>ÇEMİŞGEZEK MALMÜDÜR. </a:t>
                      </a:r>
                      <a:endParaRPr lang="tr-TR" sz="1400" dirty="0">
                        <a:latin typeface="Calibri"/>
                        <a:ea typeface="Calibri"/>
                        <a:cs typeface="Times New Roman"/>
                      </a:endParaRPr>
                    </a:p>
                  </a:txBody>
                  <a:tcPr marL="4445" marR="4445" marT="7620"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2.930.994,35</a:t>
                      </a:r>
                    </a:p>
                  </a:txBody>
                  <a:tcPr marL="9525" marR="9525" marT="9525"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1.179.995,04</a:t>
                      </a:r>
                    </a:p>
                  </a:txBody>
                  <a:tcPr marL="9525" marR="9525" marT="9525" marB="0" anchor="ctr"/>
                </a:tc>
                <a:tc>
                  <a:txBody>
                    <a:bodyPr/>
                    <a:lstStyle/>
                    <a:p>
                      <a:pPr algn="r" fontAlgn="ctr"/>
                      <a:r>
                        <a:rPr lang="tr-TR" sz="1400" b="1" i="1" u="none" strike="noStrike" dirty="0" smtClean="0">
                          <a:effectLst/>
                          <a:latin typeface="Arial Tur"/>
                        </a:rPr>
                        <a:t>9.708.592,82</a:t>
                      </a:r>
                      <a:endParaRPr lang="tr-TR" sz="1400" b="1" i="1" u="none" strike="noStrike" dirty="0">
                        <a:effectLst/>
                        <a:latin typeface="Arial Tur"/>
                      </a:endParaRPr>
                    </a:p>
                  </a:txBody>
                  <a:tcPr marL="9525" marR="9525" marT="9525" marB="0" anchor="ctr"/>
                </a:tc>
                <a:tc>
                  <a:txBody>
                    <a:bodyPr/>
                    <a:lstStyle/>
                    <a:p>
                      <a:pPr algn="r" fontAlgn="ctr"/>
                      <a:r>
                        <a:rPr lang="tr-TR" sz="1400" b="1" i="1" u="none" strike="noStrike">
                          <a:solidFill>
                            <a:srgbClr val="000000"/>
                          </a:solidFill>
                          <a:effectLst/>
                          <a:latin typeface="Arial Tur"/>
                        </a:rPr>
                        <a:t>40,26%</a:t>
                      </a:r>
                    </a:p>
                  </a:txBody>
                  <a:tcPr marL="9525" marR="9525" marT="9525" marB="0" anchor="ctr"/>
                </a:tc>
              </a:tr>
              <a:tr h="336012">
                <a:tc>
                  <a:txBody>
                    <a:bodyPr/>
                    <a:lstStyle/>
                    <a:p>
                      <a:pPr fontAlgn="ctr">
                        <a:lnSpc>
                          <a:spcPct val="115000"/>
                        </a:lnSpc>
                        <a:spcAft>
                          <a:spcPts val="0"/>
                        </a:spcAft>
                      </a:pPr>
                      <a:r>
                        <a:rPr lang="tr-TR" sz="1400" i="1" kern="1200">
                          <a:solidFill>
                            <a:srgbClr val="000000"/>
                          </a:solidFill>
                          <a:latin typeface="Arial TUR"/>
                          <a:ea typeface="Times New Roman"/>
                          <a:cs typeface="Times New Roman"/>
                        </a:rPr>
                        <a:t>HOZAT MALMÜDÜR. </a:t>
                      </a:r>
                      <a:endParaRPr lang="tr-TR" sz="1400">
                        <a:latin typeface="Calibri"/>
                        <a:ea typeface="Calibri"/>
                        <a:cs typeface="Times New Roman"/>
                      </a:endParaRPr>
                    </a:p>
                  </a:txBody>
                  <a:tcPr marL="4445" marR="4445" marT="7620"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3.663.005,28</a:t>
                      </a:r>
                    </a:p>
                  </a:txBody>
                  <a:tcPr marL="9525" marR="9525" marT="9525"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2.766.988,32</a:t>
                      </a:r>
                    </a:p>
                  </a:txBody>
                  <a:tcPr marL="9525" marR="9525" marT="9525" marB="0" anchor="ctr"/>
                </a:tc>
                <a:tc>
                  <a:txBody>
                    <a:bodyPr/>
                    <a:lstStyle/>
                    <a:p>
                      <a:pPr algn="r" fontAlgn="ctr"/>
                      <a:r>
                        <a:rPr lang="tr-TR" sz="1400" b="1" i="1" u="none" strike="noStrike">
                          <a:effectLst/>
                          <a:latin typeface="Arial Tur"/>
                        </a:rPr>
                        <a:t>47.371.529,59</a:t>
                      </a:r>
                    </a:p>
                  </a:txBody>
                  <a:tcPr marL="9525" marR="9525" marT="9525" marB="0" anchor="ctr"/>
                </a:tc>
                <a:tc>
                  <a:txBody>
                    <a:bodyPr/>
                    <a:lstStyle/>
                    <a:p>
                      <a:pPr algn="r" fontAlgn="ctr"/>
                      <a:r>
                        <a:rPr lang="tr-TR" sz="1400" b="1" i="1" u="none" strike="noStrike">
                          <a:solidFill>
                            <a:srgbClr val="000000"/>
                          </a:solidFill>
                          <a:effectLst/>
                          <a:latin typeface="Arial Tur"/>
                        </a:rPr>
                        <a:t>75,54%</a:t>
                      </a:r>
                    </a:p>
                  </a:txBody>
                  <a:tcPr marL="9525" marR="9525" marT="9525" marB="0" anchor="ctr"/>
                </a:tc>
              </a:tr>
              <a:tr h="336012">
                <a:tc>
                  <a:txBody>
                    <a:bodyPr/>
                    <a:lstStyle/>
                    <a:p>
                      <a:pPr fontAlgn="ctr">
                        <a:lnSpc>
                          <a:spcPct val="115000"/>
                        </a:lnSpc>
                        <a:spcAft>
                          <a:spcPts val="0"/>
                        </a:spcAft>
                      </a:pPr>
                      <a:r>
                        <a:rPr lang="tr-TR" sz="1400" i="1" kern="1200">
                          <a:solidFill>
                            <a:srgbClr val="000000"/>
                          </a:solidFill>
                          <a:latin typeface="Arial TUR"/>
                          <a:ea typeface="Times New Roman"/>
                          <a:cs typeface="Times New Roman"/>
                        </a:rPr>
                        <a:t>MAZGİRT MALMÜDÜR. </a:t>
                      </a:r>
                      <a:endParaRPr lang="tr-TR" sz="1400">
                        <a:latin typeface="Calibri"/>
                        <a:ea typeface="Calibri"/>
                        <a:cs typeface="Times New Roman"/>
                      </a:endParaRPr>
                    </a:p>
                  </a:txBody>
                  <a:tcPr marL="4445" marR="4445" marT="7620" marB="0" anchor="ctr"/>
                </a:tc>
                <a:tc>
                  <a:txBody>
                    <a:bodyPr/>
                    <a:lstStyle/>
                    <a:p>
                      <a:pPr algn="r" fontAlgn="ctr"/>
                      <a:r>
                        <a:rPr lang="tr-TR" sz="1400" b="1" i="1" u="none" strike="noStrike">
                          <a:effectLst/>
                          <a:latin typeface="Arial Tur" panose="020B0604020202020204" pitchFamily="34" charset="0"/>
                          <a:cs typeface="Arial Tur" panose="020B0604020202020204" pitchFamily="34" charset="0"/>
                        </a:rPr>
                        <a:t>1.324.827,93</a:t>
                      </a:r>
                    </a:p>
                  </a:txBody>
                  <a:tcPr marL="9525" marR="9525" marT="9525"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506.095,23</a:t>
                      </a:r>
                    </a:p>
                  </a:txBody>
                  <a:tcPr marL="9525" marR="9525" marT="9525" marB="0" anchor="ctr"/>
                </a:tc>
                <a:tc>
                  <a:txBody>
                    <a:bodyPr/>
                    <a:lstStyle/>
                    <a:p>
                      <a:pPr algn="r" fontAlgn="ctr"/>
                      <a:r>
                        <a:rPr lang="tr-TR" sz="1400" b="1" i="1" u="none" strike="noStrike">
                          <a:effectLst/>
                          <a:latin typeface="Arial Tur"/>
                        </a:rPr>
                        <a:t>5.549.304,32</a:t>
                      </a:r>
                    </a:p>
                  </a:txBody>
                  <a:tcPr marL="9525" marR="9525" marT="9525" marB="0" anchor="ctr"/>
                </a:tc>
                <a:tc>
                  <a:txBody>
                    <a:bodyPr/>
                    <a:lstStyle/>
                    <a:p>
                      <a:pPr algn="r" fontAlgn="ctr"/>
                      <a:r>
                        <a:rPr lang="tr-TR" sz="1400" b="1" i="1" u="none" strike="noStrike">
                          <a:solidFill>
                            <a:srgbClr val="000000"/>
                          </a:solidFill>
                          <a:effectLst/>
                          <a:latin typeface="Arial Tur"/>
                        </a:rPr>
                        <a:t>49,64%</a:t>
                      </a:r>
                    </a:p>
                  </a:txBody>
                  <a:tcPr marL="9525" marR="9525" marT="9525" marB="0" anchor="ctr"/>
                </a:tc>
              </a:tr>
              <a:tr h="336012">
                <a:tc>
                  <a:txBody>
                    <a:bodyPr/>
                    <a:lstStyle/>
                    <a:p>
                      <a:pPr fontAlgn="ctr">
                        <a:lnSpc>
                          <a:spcPct val="115000"/>
                        </a:lnSpc>
                        <a:spcAft>
                          <a:spcPts val="0"/>
                        </a:spcAft>
                      </a:pPr>
                      <a:r>
                        <a:rPr lang="tr-TR" sz="1400" i="1" kern="1200">
                          <a:solidFill>
                            <a:srgbClr val="000000"/>
                          </a:solidFill>
                          <a:latin typeface="Arial TUR"/>
                          <a:ea typeface="Times New Roman"/>
                          <a:cs typeface="Times New Roman"/>
                        </a:rPr>
                        <a:t>NAZIMİYE MALMÜDÜR. </a:t>
                      </a:r>
                      <a:endParaRPr lang="tr-TR" sz="1400">
                        <a:latin typeface="Calibri"/>
                        <a:ea typeface="Calibri"/>
                        <a:cs typeface="Times New Roman"/>
                      </a:endParaRPr>
                    </a:p>
                  </a:txBody>
                  <a:tcPr marL="4445" marR="4445" marT="7620" marB="0" anchor="ctr"/>
                </a:tc>
                <a:tc>
                  <a:txBody>
                    <a:bodyPr/>
                    <a:lstStyle/>
                    <a:p>
                      <a:pPr algn="r" fontAlgn="ctr"/>
                      <a:r>
                        <a:rPr lang="tr-TR" sz="1400" b="1" i="1" u="none" strike="noStrike">
                          <a:effectLst/>
                          <a:latin typeface="Arial Tur" panose="020B0604020202020204" pitchFamily="34" charset="0"/>
                          <a:cs typeface="Arial Tur" panose="020B0604020202020204" pitchFamily="34" charset="0"/>
                        </a:rPr>
                        <a:t>542.866,51</a:t>
                      </a:r>
                    </a:p>
                  </a:txBody>
                  <a:tcPr marL="9525" marR="9525" marT="9525"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437.065,46</a:t>
                      </a:r>
                    </a:p>
                  </a:txBody>
                  <a:tcPr marL="9525" marR="9525" marT="9525" marB="0" anchor="ctr"/>
                </a:tc>
                <a:tc>
                  <a:txBody>
                    <a:bodyPr/>
                    <a:lstStyle/>
                    <a:p>
                      <a:pPr algn="r" fontAlgn="ctr"/>
                      <a:r>
                        <a:rPr lang="tr-TR" sz="1400" b="1" i="1" u="none" strike="noStrike">
                          <a:solidFill>
                            <a:srgbClr val="000000"/>
                          </a:solidFill>
                          <a:effectLst/>
                          <a:latin typeface="Arial Tur"/>
                        </a:rPr>
                        <a:t>3.248.402,67</a:t>
                      </a:r>
                    </a:p>
                  </a:txBody>
                  <a:tcPr marL="9525" marR="9525" marT="9525" marB="0" anchor="ctr"/>
                </a:tc>
                <a:tc>
                  <a:txBody>
                    <a:bodyPr/>
                    <a:lstStyle/>
                    <a:p>
                      <a:pPr algn="r" fontAlgn="ctr"/>
                      <a:r>
                        <a:rPr lang="tr-TR" sz="1400" b="1" i="1" u="none" strike="noStrike">
                          <a:solidFill>
                            <a:srgbClr val="000000"/>
                          </a:solidFill>
                          <a:effectLst/>
                          <a:latin typeface="Arial Tur"/>
                        </a:rPr>
                        <a:t>81,46%</a:t>
                      </a:r>
                    </a:p>
                  </a:txBody>
                  <a:tcPr marL="9525" marR="9525" marT="9525" marB="0" anchor="ctr"/>
                </a:tc>
              </a:tr>
              <a:tr h="336012">
                <a:tc>
                  <a:txBody>
                    <a:bodyPr/>
                    <a:lstStyle/>
                    <a:p>
                      <a:pPr fontAlgn="ctr">
                        <a:lnSpc>
                          <a:spcPct val="115000"/>
                        </a:lnSpc>
                        <a:spcAft>
                          <a:spcPts val="0"/>
                        </a:spcAft>
                      </a:pPr>
                      <a:r>
                        <a:rPr lang="tr-TR" sz="1400" i="1" kern="1200">
                          <a:solidFill>
                            <a:srgbClr val="000000"/>
                          </a:solidFill>
                          <a:latin typeface="Arial TUR"/>
                          <a:ea typeface="Times New Roman"/>
                          <a:cs typeface="Times New Roman"/>
                        </a:rPr>
                        <a:t>OVACIK MALMÜDÜR. </a:t>
                      </a:r>
                      <a:endParaRPr lang="tr-TR" sz="1400">
                        <a:latin typeface="Calibri"/>
                        <a:ea typeface="Calibri"/>
                        <a:cs typeface="Times New Roman"/>
                      </a:endParaRPr>
                    </a:p>
                  </a:txBody>
                  <a:tcPr marL="4445" marR="4445" marT="7620"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1.163.004,18</a:t>
                      </a:r>
                    </a:p>
                  </a:txBody>
                  <a:tcPr marL="9525" marR="9525" marT="9525"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801.115,22</a:t>
                      </a:r>
                    </a:p>
                  </a:txBody>
                  <a:tcPr marL="9525" marR="9525" marT="9525" marB="0" anchor="ctr"/>
                </a:tc>
                <a:tc>
                  <a:txBody>
                    <a:bodyPr/>
                    <a:lstStyle/>
                    <a:p>
                      <a:pPr algn="r" fontAlgn="ctr"/>
                      <a:r>
                        <a:rPr lang="tr-TR" sz="1400" b="1" i="1" u="none" strike="noStrike">
                          <a:effectLst/>
                          <a:latin typeface="Arial Tur"/>
                        </a:rPr>
                        <a:t>4.757.360,74</a:t>
                      </a:r>
                    </a:p>
                  </a:txBody>
                  <a:tcPr marL="9525" marR="9525" marT="9525" marB="0" anchor="ctr"/>
                </a:tc>
                <a:tc>
                  <a:txBody>
                    <a:bodyPr/>
                    <a:lstStyle/>
                    <a:p>
                      <a:pPr algn="r" fontAlgn="ctr"/>
                      <a:r>
                        <a:rPr lang="tr-TR" sz="1400" b="1" i="1" u="none" strike="noStrike">
                          <a:solidFill>
                            <a:srgbClr val="000000"/>
                          </a:solidFill>
                          <a:effectLst/>
                          <a:latin typeface="Arial Tur"/>
                        </a:rPr>
                        <a:t>56,66%</a:t>
                      </a:r>
                    </a:p>
                  </a:txBody>
                  <a:tcPr marL="9525" marR="9525" marT="9525" marB="0" anchor="ctr"/>
                </a:tc>
              </a:tr>
              <a:tr h="336012">
                <a:tc>
                  <a:txBody>
                    <a:bodyPr/>
                    <a:lstStyle/>
                    <a:p>
                      <a:pPr fontAlgn="ctr">
                        <a:lnSpc>
                          <a:spcPct val="115000"/>
                        </a:lnSpc>
                        <a:spcAft>
                          <a:spcPts val="0"/>
                        </a:spcAft>
                      </a:pPr>
                      <a:r>
                        <a:rPr lang="tr-TR" sz="1400" i="1" kern="1200">
                          <a:solidFill>
                            <a:srgbClr val="000000"/>
                          </a:solidFill>
                          <a:latin typeface="Arial TUR"/>
                          <a:ea typeface="Times New Roman"/>
                          <a:cs typeface="Times New Roman"/>
                        </a:rPr>
                        <a:t>PERTEK MALMÜDÜR. </a:t>
                      </a:r>
                      <a:endParaRPr lang="tr-TR" sz="1400">
                        <a:latin typeface="Calibri"/>
                        <a:ea typeface="Calibri"/>
                        <a:cs typeface="Times New Roman"/>
                      </a:endParaRPr>
                    </a:p>
                  </a:txBody>
                  <a:tcPr marL="4445" marR="4445" marT="7620" marB="0" anchor="ctr"/>
                </a:tc>
                <a:tc>
                  <a:txBody>
                    <a:bodyPr/>
                    <a:lstStyle/>
                    <a:p>
                      <a:pPr algn="r" fontAlgn="ctr"/>
                      <a:r>
                        <a:rPr lang="tr-TR" sz="1400" b="1" i="1" u="none" strike="noStrike">
                          <a:effectLst/>
                          <a:latin typeface="Arial Tur" panose="020B0604020202020204" pitchFamily="34" charset="0"/>
                          <a:cs typeface="Arial Tur" panose="020B0604020202020204" pitchFamily="34" charset="0"/>
                        </a:rPr>
                        <a:t>5.197.229,55</a:t>
                      </a:r>
                    </a:p>
                  </a:txBody>
                  <a:tcPr marL="9525" marR="9525" marT="9525"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2.482.940,63</a:t>
                      </a:r>
                    </a:p>
                  </a:txBody>
                  <a:tcPr marL="9525" marR="9525" marT="9525" marB="0" anchor="ctr"/>
                </a:tc>
                <a:tc>
                  <a:txBody>
                    <a:bodyPr/>
                    <a:lstStyle/>
                    <a:p>
                      <a:pPr algn="r" fontAlgn="ctr"/>
                      <a:r>
                        <a:rPr lang="tr-TR" sz="1400" b="1" i="1" u="none" strike="noStrike">
                          <a:effectLst/>
                          <a:latin typeface="Arial Tur"/>
                        </a:rPr>
                        <a:t>11.370.076,89</a:t>
                      </a:r>
                    </a:p>
                  </a:txBody>
                  <a:tcPr marL="9525" marR="9525" marT="9525" marB="0" anchor="ctr"/>
                </a:tc>
                <a:tc>
                  <a:txBody>
                    <a:bodyPr/>
                    <a:lstStyle/>
                    <a:p>
                      <a:pPr algn="r" fontAlgn="ctr"/>
                      <a:r>
                        <a:rPr lang="tr-TR" sz="1400" b="1" i="1" u="none" strike="noStrike">
                          <a:solidFill>
                            <a:srgbClr val="000000"/>
                          </a:solidFill>
                          <a:effectLst/>
                          <a:latin typeface="Arial Tur"/>
                        </a:rPr>
                        <a:t>47,77%</a:t>
                      </a:r>
                    </a:p>
                  </a:txBody>
                  <a:tcPr marL="9525" marR="9525" marT="9525" marB="0" anchor="ctr"/>
                </a:tc>
              </a:tr>
              <a:tr h="336012">
                <a:tc>
                  <a:txBody>
                    <a:bodyPr/>
                    <a:lstStyle/>
                    <a:p>
                      <a:pPr fontAlgn="ctr">
                        <a:lnSpc>
                          <a:spcPct val="115000"/>
                        </a:lnSpc>
                        <a:spcAft>
                          <a:spcPts val="0"/>
                        </a:spcAft>
                      </a:pPr>
                      <a:r>
                        <a:rPr lang="tr-TR" sz="1400" i="1" kern="1200" dirty="0">
                          <a:solidFill>
                            <a:srgbClr val="000000"/>
                          </a:solidFill>
                          <a:latin typeface="Arial TUR"/>
                          <a:ea typeface="Times New Roman"/>
                          <a:cs typeface="Times New Roman"/>
                        </a:rPr>
                        <a:t>PÜLÜMÜR MALMÜDÜR. </a:t>
                      </a:r>
                      <a:endParaRPr lang="tr-TR" sz="1400" dirty="0">
                        <a:latin typeface="Calibri"/>
                        <a:ea typeface="Calibri"/>
                        <a:cs typeface="Times New Roman"/>
                      </a:endParaRPr>
                    </a:p>
                  </a:txBody>
                  <a:tcPr marL="4445" marR="4445" marT="7620" marB="0" anchor="ctr"/>
                </a:tc>
                <a:tc>
                  <a:txBody>
                    <a:bodyPr/>
                    <a:lstStyle/>
                    <a:p>
                      <a:pPr algn="r" fontAlgn="ctr"/>
                      <a:r>
                        <a:rPr lang="tr-TR" sz="1400" b="1" i="1" u="none" strike="noStrike">
                          <a:effectLst/>
                          <a:latin typeface="Arial Tur" panose="020B0604020202020204" pitchFamily="34" charset="0"/>
                          <a:cs typeface="Arial Tur" panose="020B0604020202020204" pitchFamily="34" charset="0"/>
                        </a:rPr>
                        <a:t>1.421.880,56</a:t>
                      </a:r>
                    </a:p>
                  </a:txBody>
                  <a:tcPr marL="9525" marR="9525" marT="9525" marB="0" anchor="ctr"/>
                </a:tc>
                <a:tc>
                  <a:txBody>
                    <a:bodyPr/>
                    <a:lstStyle/>
                    <a:p>
                      <a:pPr algn="r" fontAlgn="ctr"/>
                      <a:r>
                        <a:rPr lang="tr-TR" sz="1400" b="1" i="1" u="none" strike="noStrike" dirty="0">
                          <a:effectLst/>
                          <a:latin typeface="Arial Tur" panose="020B0604020202020204" pitchFamily="34" charset="0"/>
                          <a:cs typeface="Arial Tur" panose="020B0604020202020204" pitchFamily="34" charset="0"/>
                        </a:rPr>
                        <a:t>628.835,78</a:t>
                      </a:r>
                    </a:p>
                  </a:txBody>
                  <a:tcPr marL="9525" marR="9525" marT="9525" marB="0" anchor="ctr"/>
                </a:tc>
                <a:tc>
                  <a:txBody>
                    <a:bodyPr/>
                    <a:lstStyle/>
                    <a:p>
                      <a:pPr algn="r" fontAlgn="ctr"/>
                      <a:r>
                        <a:rPr lang="tr-TR" sz="1400" b="1" i="1" u="none" strike="noStrike">
                          <a:effectLst/>
                          <a:latin typeface="Arial Tur"/>
                        </a:rPr>
                        <a:t>3.532.420,42</a:t>
                      </a:r>
                    </a:p>
                  </a:txBody>
                  <a:tcPr marL="9525" marR="9525" marT="9525" marB="0" anchor="ctr"/>
                </a:tc>
                <a:tc>
                  <a:txBody>
                    <a:bodyPr/>
                    <a:lstStyle/>
                    <a:p>
                      <a:pPr algn="r" fontAlgn="ctr"/>
                      <a:r>
                        <a:rPr lang="tr-TR" sz="1400" b="1" i="1" u="none" strike="noStrike">
                          <a:solidFill>
                            <a:srgbClr val="000000"/>
                          </a:solidFill>
                          <a:effectLst/>
                          <a:latin typeface="Arial Tur"/>
                        </a:rPr>
                        <a:t>41,82%</a:t>
                      </a:r>
                    </a:p>
                  </a:txBody>
                  <a:tcPr marL="9525" marR="9525" marT="9525" marB="0" anchor="ctr"/>
                </a:tc>
              </a:tr>
              <a:tr h="336012">
                <a:tc>
                  <a:txBody>
                    <a:bodyPr/>
                    <a:lstStyle/>
                    <a:p>
                      <a:pPr fontAlgn="ctr">
                        <a:lnSpc>
                          <a:spcPct val="115000"/>
                        </a:lnSpc>
                        <a:spcAft>
                          <a:spcPts val="0"/>
                        </a:spcAft>
                      </a:pPr>
                      <a:r>
                        <a:rPr lang="pt-BR" sz="1400" b="1" i="1" kern="1200" dirty="0">
                          <a:solidFill>
                            <a:srgbClr val="000080"/>
                          </a:solidFill>
                          <a:latin typeface="Arial TUR"/>
                          <a:ea typeface="Times New Roman"/>
                          <a:cs typeface="Times New Roman"/>
                        </a:rPr>
                        <a:t>T O P L A M </a:t>
                      </a:r>
                      <a:endParaRPr lang="tr-TR" sz="1400" dirty="0">
                        <a:latin typeface="Calibri"/>
                        <a:ea typeface="Calibri"/>
                        <a:cs typeface="Times New Roman"/>
                      </a:endParaRPr>
                    </a:p>
                  </a:txBody>
                  <a:tcPr marL="4445" marR="4445" marT="7620" marB="0" anchor="ctr"/>
                </a:tc>
                <a:tc>
                  <a:txBody>
                    <a:bodyPr/>
                    <a:lstStyle/>
                    <a:p>
                      <a:pPr algn="r" fontAlgn="ctr"/>
                      <a:r>
                        <a:rPr lang="tr-TR" sz="1400" b="1" i="1" u="none" strike="noStrike" dirty="0" smtClean="0">
                          <a:solidFill>
                            <a:srgbClr val="0000FF"/>
                          </a:solidFill>
                          <a:effectLst/>
                          <a:latin typeface="Arial Tur" panose="020B0604020202020204" pitchFamily="34" charset="0"/>
                          <a:cs typeface="Arial Tur" panose="020B0604020202020204" pitchFamily="34" charset="0"/>
                        </a:rPr>
                        <a:t>77.606.650,40</a:t>
                      </a:r>
                      <a:endParaRPr lang="tr-TR" sz="1400" b="1" i="1" u="none" strike="noStrike" dirty="0">
                        <a:solidFill>
                          <a:srgbClr val="0000FF"/>
                        </a:solidFill>
                        <a:effectLst/>
                        <a:latin typeface="Arial Tur" panose="020B0604020202020204" pitchFamily="34" charset="0"/>
                        <a:cs typeface="Arial Tur" panose="020B0604020202020204" pitchFamily="34" charset="0"/>
                      </a:endParaRPr>
                    </a:p>
                  </a:txBody>
                  <a:tcPr marL="9525" marR="9525" marT="9525" marB="0" anchor="ctr"/>
                </a:tc>
                <a:tc>
                  <a:txBody>
                    <a:bodyPr/>
                    <a:lstStyle/>
                    <a:p>
                      <a:pPr algn="r" fontAlgn="ctr"/>
                      <a:r>
                        <a:rPr lang="tr-TR" sz="1400" b="1" i="1" u="none" strike="noStrike" dirty="0" smtClean="0">
                          <a:solidFill>
                            <a:srgbClr val="0000FF"/>
                          </a:solidFill>
                          <a:effectLst/>
                          <a:latin typeface="Arial Tur" panose="020B0604020202020204" pitchFamily="34" charset="0"/>
                          <a:cs typeface="Arial Tur" panose="020B0604020202020204" pitchFamily="34" charset="0"/>
                        </a:rPr>
                        <a:t>47.211.880,22</a:t>
                      </a:r>
                      <a:endParaRPr lang="tr-TR" sz="1400" b="1" i="1" u="none" strike="noStrike" dirty="0">
                        <a:solidFill>
                          <a:srgbClr val="0000FF"/>
                        </a:solidFill>
                        <a:effectLst/>
                        <a:latin typeface="Arial Tur" panose="020B0604020202020204" pitchFamily="34" charset="0"/>
                        <a:cs typeface="Arial Tur" panose="020B0604020202020204" pitchFamily="34" charset="0"/>
                      </a:endParaRPr>
                    </a:p>
                  </a:txBody>
                  <a:tcPr marL="9525" marR="9525" marT="9525" marB="0" anchor="ctr"/>
                </a:tc>
                <a:tc>
                  <a:txBody>
                    <a:bodyPr/>
                    <a:lstStyle/>
                    <a:p>
                      <a:pPr algn="r" fontAlgn="ctr"/>
                      <a:r>
                        <a:rPr lang="tr-TR" sz="1400" b="1" i="1" u="none" strike="noStrike" dirty="0" smtClean="0">
                          <a:solidFill>
                            <a:srgbClr val="000080"/>
                          </a:solidFill>
                          <a:effectLst/>
                          <a:latin typeface="Arial Tur"/>
                        </a:rPr>
                        <a:t>409.338.004,89</a:t>
                      </a:r>
                      <a:endParaRPr lang="tr-TR" sz="1400" b="1" i="1" u="none" strike="noStrike" dirty="0">
                        <a:solidFill>
                          <a:srgbClr val="000080"/>
                        </a:solidFill>
                        <a:effectLst/>
                        <a:latin typeface="Arial Tur"/>
                      </a:endParaRPr>
                    </a:p>
                  </a:txBody>
                  <a:tcPr marL="9525" marR="9525" marT="9525" marB="0" anchor="ctr"/>
                </a:tc>
                <a:tc>
                  <a:txBody>
                    <a:bodyPr/>
                    <a:lstStyle/>
                    <a:p>
                      <a:pPr algn="r" fontAlgn="ctr"/>
                      <a:r>
                        <a:rPr lang="tr-TR" sz="1400" b="1" i="1" u="none" strike="noStrike" dirty="0">
                          <a:solidFill>
                            <a:srgbClr val="000080"/>
                          </a:solidFill>
                          <a:effectLst/>
                          <a:latin typeface="Arial Tur"/>
                        </a:rPr>
                        <a:t>%  80</a:t>
                      </a:r>
                    </a:p>
                  </a:txBody>
                  <a:tcPr marL="9525" marR="9525" marT="9525" marB="0" anchor="ctr"/>
                </a:tc>
              </a:tr>
            </a:tbl>
          </a:graphicData>
        </a:graphic>
      </p:graphicFrame>
      <p:pic>
        <p:nvPicPr>
          <p:cNvPr id="6"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7"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79427" y="805219"/>
            <a:ext cx="7315200" cy="1187354"/>
          </a:xfrm>
        </p:spPr>
        <p:txBody>
          <a:bodyPr/>
          <a:lstStyle/>
          <a:p>
            <a:endParaRPr lang="tr-TR"/>
          </a:p>
        </p:txBody>
      </p:sp>
      <p:sp>
        <p:nvSpPr>
          <p:cNvPr id="3" name="2 İçerik Yer Tutucusu"/>
          <p:cNvSpPr>
            <a:spLocks noGrp="1"/>
          </p:cNvSpPr>
          <p:nvPr>
            <p:ph idx="1"/>
          </p:nvPr>
        </p:nvSpPr>
        <p:spPr>
          <a:xfrm>
            <a:off x="505210" y="2801206"/>
            <a:ext cx="10972800" cy="2835319"/>
          </a:xfrm>
        </p:spPr>
        <p:txBody>
          <a:bodyPr/>
          <a:lstStyle/>
          <a:p>
            <a:pPr algn="just"/>
            <a:r>
              <a:rPr lang="tr-TR" b="1" dirty="0" smtClean="0"/>
              <a:t>	</a:t>
            </a:r>
            <a:r>
              <a:rPr lang="tr-TR" b="1" dirty="0" err="1" smtClean="0"/>
              <a:t>Muhakemat</a:t>
            </a:r>
            <a:r>
              <a:rPr lang="tr-TR" b="1" dirty="0" smtClean="0"/>
              <a:t> birimleri, </a:t>
            </a:r>
            <a:r>
              <a:rPr lang="tr-TR" b="1" dirty="0" err="1" smtClean="0"/>
              <a:t>Muhakemat</a:t>
            </a:r>
            <a:r>
              <a:rPr lang="tr-TR" b="1" dirty="0" smtClean="0"/>
              <a:t> Müdürlükleri ve Müdürlük olmayan yerlerde Hazine Avukatlığı servisinden oluşur. </a:t>
            </a:r>
            <a:r>
              <a:rPr lang="tr-TR" b="1" dirty="0" err="1" smtClean="0"/>
              <a:t>Başhukuk</a:t>
            </a:r>
            <a:r>
              <a:rPr lang="tr-TR" b="1" dirty="0" smtClean="0"/>
              <a:t> Müşavirliği ve </a:t>
            </a:r>
            <a:r>
              <a:rPr lang="tr-TR" b="1" dirty="0" err="1" smtClean="0"/>
              <a:t>Muhakemat</a:t>
            </a:r>
            <a:r>
              <a:rPr lang="tr-TR" b="1" dirty="0" smtClean="0"/>
              <a:t> Genel Müdürlüğünün görevlerinin il ve ilçeye ilişkin olanlarını </a:t>
            </a:r>
            <a:r>
              <a:rPr lang="tr-TR" b="1" dirty="0" err="1" smtClean="0"/>
              <a:t>Muhakemat</a:t>
            </a:r>
            <a:r>
              <a:rPr lang="tr-TR" b="1" dirty="0" smtClean="0"/>
              <a:t> Müdürlükleri ve Hazine Avukatlıkları yürütür</a:t>
            </a:r>
            <a:r>
              <a:rPr lang="tr-TR" b="1" dirty="0" smtClean="0"/>
              <a:t>.</a:t>
            </a:r>
            <a:endParaRPr lang="tr-TR" dirty="0"/>
          </a:p>
        </p:txBody>
      </p:sp>
      <p:pic>
        <p:nvPicPr>
          <p:cNvPr id="4" name="10 Resim" descr="C:\Users\admin\Desktop\Documents\tunceli kitapçık\tunceli sunum\Yeni klasör (4)\valiligi.png"/>
          <p:cNvPicPr/>
          <p:nvPr/>
        </p:nvPicPr>
        <p:blipFill>
          <a:blip r:embed="rId2" cstate="print"/>
          <a:srcRect/>
          <a:stretch>
            <a:fillRect/>
          </a:stretch>
        </p:blipFill>
        <p:spPr bwMode="auto">
          <a:xfrm>
            <a:off x="895085" y="797126"/>
            <a:ext cx="879153" cy="787593"/>
          </a:xfrm>
          <a:prstGeom prst="rect">
            <a:avLst/>
          </a:prstGeom>
          <a:ln>
            <a:noFill/>
          </a:ln>
          <a:effectLst>
            <a:outerShdw blurRad="292100" dist="139700" dir="2700000" algn="tl" rotWithShape="0">
              <a:srgbClr val="333333">
                <a:alpha val="65000"/>
              </a:srgbClr>
            </a:outerShdw>
          </a:effectLst>
        </p:spPr>
      </p:pic>
      <p:pic>
        <p:nvPicPr>
          <p:cNvPr id="5" name="Picture 4" descr="turkbayragi"/>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26186" y="819139"/>
            <a:ext cx="1140823" cy="6700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Yuvarlatılmış Dikdörtgen 7"/>
          <p:cNvSpPr/>
          <p:nvPr/>
        </p:nvSpPr>
        <p:spPr>
          <a:xfrm>
            <a:off x="2088107" y="696036"/>
            <a:ext cx="7807007" cy="1433015"/>
          </a:xfrm>
          <a:prstGeom prst="roundRect">
            <a:avLst/>
          </a:prstGeom>
          <a:gradFill flip="none" rotWithShape="1">
            <a:gsLst>
              <a:gs pos="0">
                <a:srgbClr val="AB946B">
                  <a:lumMod val="0"/>
                  <a:lumOff val="100000"/>
                </a:srgbClr>
              </a:gs>
              <a:gs pos="35000">
                <a:srgbClr val="AB946B">
                  <a:lumMod val="0"/>
                  <a:lumOff val="100000"/>
                </a:srgbClr>
              </a:gs>
              <a:gs pos="100000">
                <a:srgbClr val="AB946B">
                  <a:lumMod val="100000"/>
                </a:srgbClr>
              </a:gs>
            </a:gsLst>
            <a:path path="circle">
              <a:fillToRect l="50000" t="-80000" r="50000" b="180000"/>
            </a:path>
            <a:tileRect/>
          </a:gradFill>
          <a:ln w="15875" cap="flat" cmpd="sng" algn="ctr">
            <a:noFill/>
            <a:prstDash val="solid"/>
          </a:ln>
          <a:effectLst>
            <a:glow rad="101600">
              <a:srgbClr val="803348">
                <a:satMod val="175000"/>
                <a:alpha val="40000"/>
              </a:srgb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tr-TR" sz="3600" b="1" kern="0" noProof="0" dirty="0" smtClean="0">
                <a:solidFill>
                  <a:prstClr val="black">
                    <a:lumMod val="95000"/>
                    <a:lumOff val="5000"/>
                  </a:prstClr>
                </a:solidFill>
                <a:latin typeface="Garamond"/>
              </a:rPr>
              <a:t>MUHAKEMAT MÜDÜRLÜĞÜ</a:t>
            </a:r>
            <a:r>
              <a:rPr kumimoji="0" lang="tr-TR" sz="3600" b="1" i="0" u="none" strike="noStrike" kern="0" cap="none" spc="0" normalizeH="0" baseline="0" noProof="0" dirty="0" smtClean="0">
                <a:ln>
                  <a:noFill/>
                </a:ln>
                <a:solidFill>
                  <a:prstClr val="black">
                    <a:lumMod val="95000"/>
                    <a:lumOff val="5000"/>
                  </a:prstClr>
                </a:solidFill>
                <a:effectLst/>
                <a:uLnTx/>
                <a:uFillTx/>
                <a:latin typeface="Garamond"/>
                <a:ea typeface="+mn-ea"/>
                <a:cs typeface="+mn-cs"/>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8055</TotalTime>
  <Words>1493</Words>
  <Application>Microsoft Office PowerPoint</Application>
  <PresentationFormat>Özel</PresentationFormat>
  <Paragraphs>1019</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PowerPoint Sunusu</vt:lpstr>
      <vt:lpstr>PowerPoint Sunusu</vt:lpstr>
      <vt:lpstr>PowerPoint Sunusu</vt:lpstr>
      <vt:lpstr>PowerPoint Sunusu</vt:lpstr>
      <vt:lpstr>PowerPoint Sunusu</vt:lpstr>
      <vt:lpstr>PowerPoint Sunusu</vt:lpstr>
      <vt:lpstr>YILLAR İTİBARİYLE GENEL BÜTÇE GİDERLERİ</vt:lpstr>
      <vt:lpstr>SAYMANLIKLAR BAZINDA BÜTÇE  GELİR VE GİDER TABLOSU 01/01/2019-31/03/2019</vt:lpstr>
      <vt:lpstr>PowerPoint Sunusu</vt:lpstr>
      <vt:lpstr>PowerPoint Sunusu</vt:lpstr>
      <vt:lpstr>KURUMLARA DEVREDİLEN DAVA DOSYASI SAYISI </vt:lpstr>
      <vt:lpstr>PowerPoint Sunusu</vt:lpstr>
      <vt:lpstr>GELİR BİRİMLERİ  VERGİ DAİRESİ MÜDÜRLÜĞÜ – GELİR MÜDÜRLÜĞÜ</vt:lpstr>
      <vt:lpstr>PowerPoint Sunusu</vt:lpstr>
      <vt:lpstr>İL GENELİ CARİ DÖNEM TAHAKKUK - TAHSİLAT (VERGİ DAİRELERİ)</vt:lpstr>
      <vt:lpstr>PowerPoint Sunusu</vt:lpstr>
      <vt:lpstr>PowerPoint Sunusu</vt:lpstr>
      <vt:lpstr> 2019 YILI DENETLENEN MÜKELLEF SAYISI VE CEZAİ İŞLEM MİKTARI </vt:lpstr>
      <vt:lpstr>   </vt:lpstr>
      <vt:lpstr>   TUNCELİ DEFTERDARLIĞI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 sunar</dc:creator>
  <cp:lastModifiedBy>CBOX</cp:lastModifiedBy>
  <cp:revision>434</cp:revision>
  <cp:lastPrinted>2018-09-24T08:01:15Z</cp:lastPrinted>
  <dcterms:created xsi:type="dcterms:W3CDTF">2017-03-02T06:17:55Z</dcterms:created>
  <dcterms:modified xsi:type="dcterms:W3CDTF">2019-04-18T13:11:35Z</dcterms:modified>
</cp:coreProperties>
</file>