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90" r:id="rId1"/>
  </p:sldMasterIdLst>
  <p:notesMasterIdLst>
    <p:notesMasterId r:id="rId28"/>
  </p:notesMasterIdLst>
  <p:sldIdLst>
    <p:sldId id="333" r:id="rId2"/>
    <p:sldId id="362" r:id="rId3"/>
    <p:sldId id="363" r:id="rId4"/>
    <p:sldId id="364" r:id="rId5"/>
    <p:sldId id="365" r:id="rId6"/>
    <p:sldId id="367" r:id="rId7"/>
    <p:sldId id="348" r:id="rId8"/>
    <p:sldId id="394" r:id="rId9"/>
    <p:sldId id="395" r:id="rId10"/>
    <p:sldId id="396" r:id="rId11"/>
    <p:sldId id="371" r:id="rId12"/>
    <p:sldId id="397" r:id="rId13"/>
    <p:sldId id="384" r:id="rId14"/>
    <p:sldId id="385" r:id="rId15"/>
    <p:sldId id="368" r:id="rId16"/>
    <p:sldId id="398" r:id="rId17"/>
    <p:sldId id="399" r:id="rId18"/>
    <p:sldId id="400" r:id="rId19"/>
    <p:sldId id="379" r:id="rId20"/>
    <p:sldId id="356" r:id="rId21"/>
    <p:sldId id="386" r:id="rId22"/>
    <p:sldId id="357" r:id="rId23"/>
    <p:sldId id="358" r:id="rId24"/>
    <p:sldId id="380" r:id="rId25"/>
    <p:sldId id="359" r:id="rId26"/>
    <p:sldId id="383"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ECFF"/>
    <a:srgbClr val="FFFFCC"/>
    <a:srgbClr val="00467A"/>
    <a:srgbClr val="0000FF"/>
    <a:srgbClr val="AFA07D"/>
    <a:srgbClr val="D7B023"/>
    <a:srgbClr val="D3C259"/>
    <a:srgbClr val="876D3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27" autoAdjust="0"/>
  </p:normalViewPr>
  <p:slideViewPr>
    <p:cSldViewPr snapToGrid="0">
      <p:cViewPr>
        <p:scale>
          <a:sx n="70" d="100"/>
          <a:sy n="70" d="100"/>
        </p:scale>
        <p:origin x="-702"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B7F5A1-EA52-40F7-9848-68D962D6AD5C}" type="datetimeFigureOut">
              <a:rPr lang="tr-TR" smtClean="0"/>
              <a:pPr/>
              <a:t>11.02.2019</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7CBC0A-3DA0-4429-AA80-B78ED566CB06}" type="slidenum">
              <a:rPr lang="tr-TR" smtClean="0"/>
              <a:pPr/>
              <a:t>‹#›</a:t>
            </a:fld>
            <a:endParaRPr lang="tr-TR"/>
          </a:p>
        </p:txBody>
      </p:sp>
    </p:spTree>
    <p:extLst>
      <p:ext uri="{BB962C8B-B14F-4D97-AF65-F5344CB8AC3E}">
        <p14:creationId xmlns:p14="http://schemas.microsoft.com/office/powerpoint/2010/main" val="273407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6402739-34BB-4B02-B585-DED08A5DB488}"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516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02739-34BB-4B02-B585-DED08A5DB488}" type="slidenum">
              <a:rPr lang="tr-TR" smtClean="0"/>
              <a:pPr/>
              <a:t>‹#›</a:t>
            </a:fld>
            <a:endParaRPr lang="tr-TR"/>
          </a:p>
        </p:txBody>
      </p:sp>
    </p:spTree>
    <p:extLst>
      <p:ext uri="{BB962C8B-B14F-4D97-AF65-F5344CB8AC3E}">
        <p14:creationId xmlns:p14="http://schemas.microsoft.com/office/powerpoint/2010/main" val="273733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02739-34BB-4B02-B585-DED08A5DB488}"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05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02739-34BB-4B02-B585-DED08A5DB488}"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329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02739-34BB-4B02-B585-DED08A5DB488}" type="slidenum">
              <a:rPr lang="tr-TR" smtClean="0"/>
              <a:pPr/>
              <a:t>‹#›</a:t>
            </a:fld>
            <a:endParaRPr lang="tr-TR"/>
          </a:p>
        </p:txBody>
      </p:sp>
    </p:spTree>
    <p:extLst>
      <p:ext uri="{BB962C8B-B14F-4D97-AF65-F5344CB8AC3E}">
        <p14:creationId xmlns:p14="http://schemas.microsoft.com/office/powerpoint/2010/main" val="7610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02739-34BB-4B02-B585-DED08A5DB488}"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26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02739-34BB-4B02-B585-DED08A5DB488}"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47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02739-34BB-4B02-B585-DED08A5DB488}"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966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02739-34BB-4B02-B585-DED08A5DB488}"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68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02739-34BB-4B02-B585-DED08A5DB488}" type="slidenum">
              <a:rPr lang="tr-TR" smtClean="0"/>
              <a:pPr/>
              <a:t>‹#›</a:t>
            </a:fld>
            <a:endParaRPr lang="tr-TR"/>
          </a:p>
        </p:txBody>
      </p:sp>
    </p:spTree>
    <p:extLst>
      <p:ext uri="{BB962C8B-B14F-4D97-AF65-F5344CB8AC3E}">
        <p14:creationId xmlns:p14="http://schemas.microsoft.com/office/powerpoint/2010/main" val="166974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02739-34BB-4B02-B585-DED08A5DB488}"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18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02739-34BB-4B02-B585-DED08A5DB488}" type="slidenum">
              <a:rPr lang="tr-TR" smtClean="0"/>
              <a:pPr/>
              <a:t>‹#›</a:t>
            </a:fld>
            <a:endParaRPr lang="tr-T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42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6402739-34BB-4B02-B585-DED08A5DB488}"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82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6402739-34BB-4B02-B585-DED08A5DB488}"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0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6402739-34BB-4B02-B585-DED08A5DB488}" type="slidenum">
              <a:rPr lang="tr-TR" smtClean="0"/>
              <a:pPr/>
              <a:t>‹#›</a:t>
            </a:fld>
            <a:endParaRPr lang="tr-TR"/>
          </a:p>
        </p:txBody>
      </p:sp>
    </p:spTree>
    <p:extLst>
      <p:ext uri="{BB962C8B-B14F-4D97-AF65-F5344CB8AC3E}">
        <p14:creationId xmlns:p14="http://schemas.microsoft.com/office/powerpoint/2010/main" val="408511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02739-34BB-4B02-B585-DED08A5DB488}"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8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6CF47AA-2641-4C0C-9205-D24B7CA1FD99}" type="datetimeFigureOut">
              <a:rPr lang="tr-TR" smtClean="0"/>
              <a:pPr/>
              <a:t>11.02.2019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02739-34BB-4B02-B585-DED08A5DB488}" type="slidenum">
              <a:rPr lang="tr-TR" smtClean="0"/>
              <a:pPr/>
              <a:t>‹#›</a:t>
            </a:fld>
            <a:endParaRPr lang="tr-TR"/>
          </a:p>
        </p:txBody>
      </p:sp>
    </p:spTree>
    <p:extLst>
      <p:ext uri="{BB962C8B-B14F-4D97-AF65-F5344CB8AC3E}">
        <p14:creationId xmlns:p14="http://schemas.microsoft.com/office/powerpoint/2010/main" val="159009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print">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cstate="print">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CF47AA-2641-4C0C-9205-D24B7CA1FD99}" type="datetimeFigureOut">
              <a:rPr lang="tr-TR" smtClean="0"/>
              <a:pPr/>
              <a:t>11.02.2019</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402739-34BB-4B02-B585-DED08A5DB488}" type="slidenum">
              <a:rPr lang="tr-TR" smtClean="0"/>
              <a:pPr/>
              <a:t>‹#›</a:t>
            </a:fld>
            <a:endParaRPr lang="tr-TR"/>
          </a:p>
        </p:txBody>
      </p:sp>
    </p:spTree>
    <p:extLst>
      <p:ext uri="{BB962C8B-B14F-4D97-AF65-F5344CB8AC3E}">
        <p14:creationId xmlns:p14="http://schemas.microsoft.com/office/powerpoint/2010/main" val="68296867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1524000" y="4927943"/>
            <a:ext cx="3059832" cy="265441"/>
          </a:xfrm>
          <a:prstGeom prst="rect">
            <a:avLst/>
          </a:prstGeom>
        </p:spPr>
        <p:txBody>
          <a:bodyPr wrap="square" lIns="79993" tIns="39997" rIns="79993" bIns="39997">
            <a:spAutoFit/>
          </a:bodyPr>
          <a:lstStyle/>
          <a:p>
            <a:r>
              <a:rPr lang="tr-TR" sz="1200" dirty="0"/>
              <a:t> </a:t>
            </a:r>
            <a:endParaRPr lang="tr-TR" sz="1200" b="1" dirty="0">
              <a:latin typeface="Arial" pitchFamily="34" charset="0"/>
              <a:cs typeface="Arial" pitchFamily="34" charset="0"/>
            </a:endParaRPr>
          </a:p>
        </p:txBody>
      </p:sp>
      <p:sp>
        <p:nvSpPr>
          <p:cNvPr id="2" name="Slayt Numarası Yer Tutucusu 1"/>
          <p:cNvSpPr>
            <a:spLocks noGrp="1"/>
          </p:cNvSpPr>
          <p:nvPr>
            <p:ph type="sldNum" sz="quarter" idx="12"/>
          </p:nvPr>
        </p:nvSpPr>
        <p:spPr>
          <a:xfrm>
            <a:off x="9972690" y="6381331"/>
            <a:ext cx="414959" cy="365125"/>
          </a:xfrm>
        </p:spPr>
        <p:txBody>
          <a:bodyPr/>
          <a:lstStyle/>
          <a:p>
            <a:fld id="{01B593D7-C0CE-4D71-B1E4-DB284B3EE518}" type="slidenum">
              <a:rPr lang="tr-TR" sz="1200" b="1"/>
              <a:pPr/>
              <a:t>1</a:t>
            </a:fld>
            <a:endParaRPr lang="tr-TR" sz="1200" b="1" dirty="0"/>
          </a:p>
        </p:txBody>
      </p:sp>
      <p:pic>
        <p:nvPicPr>
          <p:cNvPr id="23"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24"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Yuvarlatılmış Dikdörtgen 25"/>
          <p:cNvSpPr/>
          <p:nvPr/>
        </p:nvSpPr>
        <p:spPr>
          <a:xfrm>
            <a:off x="2667285" y="921970"/>
            <a:ext cx="7313023" cy="1324448"/>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t>TUNCELİ DEFTERDARLIĞI</a:t>
            </a:r>
          </a:p>
        </p:txBody>
      </p:sp>
      <p:sp>
        <p:nvSpPr>
          <p:cNvPr id="27" name="Yuvarlatılmış Dikdörtgen 26"/>
          <p:cNvSpPr/>
          <p:nvPr/>
        </p:nvSpPr>
        <p:spPr>
          <a:xfrm>
            <a:off x="2667285" y="3331795"/>
            <a:ext cx="7313023" cy="1324448"/>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000" b="1" kern="0" smtClean="0">
                <a:solidFill>
                  <a:prstClr val="black">
                    <a:lumMod val="95000"/>
                    <a:lumOff val="5000"/>
                  </a:prstClr>
                </a:solidFill>
                <a:latin typeface="Garamond"/>
              </a:rPr>
              <a:t>ARALIK</a:t>
            </a:r>
            <a:r>
              <a:rPr kumimoji="0" lang="tr-TR" sz="4000" b="1" i="0" u="none" strike="noStrike" kern="0" cap="none" spc="0" normalizeH="0" baseline="0" noProof="0" smtClean="0">
                <a:ln>
                  <a:noFill/>
                </a:ln>
                <a:solidFill>
                  <a:prstClr val="black">
                    <a:lumMod val="95000"/>
                    <a:lumOff val="5000"/>
                  </a:prstClr>
                </a:solidFill>
                <a:effectLst/>
                <a:uLnTx/>
                <a:uFillTx/>
                <a:latin typeface="Garamond"/>
                <a:ea typeface="+mn-ea"/>
                <a:cs typeface="+mn-cs"/>
              </a:rPr>
              <a:t> </a:t>
            </a:r>
            <a:r>
              <a:rPr kumimoji="0" lang="tr-TR" sz="40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t>2018 BRİFİNGİ </a:t>
            </a:r>
          </a:p>
        </p:txBody>
      </p:sp>
    </p:spTree>
    <p:extLst>
      <p:ext uri="{BB962C8B-B14F-4D97-AF65-F5344CB8AC3E}">
        <p14:creationId xmlns:p14="http://schemas.microsoft.com/office/powerpoint/2010/main" val="2975028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0 Resim" descr="C:\Users\admin\Desktop\Documents\tunceli kitapçık\tunceli sunum\Yeni klasör (4)\valiligi.png"/>
          <p:cNvPicPr/>
          <p:nvPr/>
        </p:nvPicPr>
        <p:blipFill>
          <a:blip r:embed="rId2" cstate="print"/>
          <a:srcRect/>
          <a:stretch>
            <a:fillRect/>
          </a:stretch>
        </p:blipFill>
        <p:spPr bwMode="auto">
          <a:xfrm>
            <a:off x="635777" y="619705"/>
            <a:ext cx="879153" cy="787593"/>
          </a:xfrm>
          <a:prstGeom prst="rect">
            <a:avLst/>
          </a:prstGeom>
          <a:ln>
            <a:noFill/>
          </a:ln>
          <a:effectLst>
            <a:outerShdw blurRad="292100" dist="139700" dir="2700000" algn="tl" rotWithShape="0">
              <a:srgbClr val="333333">
                <a:alpha val="65000"/>
              </a:srgbClr>
            </a:outerShdw>
          </a:effectLst>
        </p:spPr>
      </p:pic>
      <p:pic>
        <p:nvPicPr>
          <p:cNvPr id="14"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67130" y="682662"/>
            <a:ext cx="1140823" cy="682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Yuvarlatılmış Dikdörtgen 5"/>
          <p:cNvSpPr/>
          <p:nvPr/>
        </p:nvSpPr>
        <p:spPr>
          <a:xfrm>
            <a:off x="2307975" y="791570"/>
            <a:ext cx="7861251" cy="354843"/>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UNVAN </a:t>
            </a:r>
            <a:r>
              <a:rPr lang="tr-TR" b="1" dirty="0">
                <a:solidFill>
                  <a:schemeClr val="tx1"/>
                </a:solidFill>
              </a:rPr>
              <a:t>BAZINDA </a:t>
            </a:r>
            <a:r>
              <a:rPr lang="tr-TR" b="1" dirty="0" smtClean="0">
                <a:solidFill>
                  <a:schemeClr val="tx1"/>
                </a:solidFill>
              </a:rPr>
              <a:t>DOLU </a:t>
            </a:r>
            <a:r>
              <a:rPr lang="tr-TR" b="1" dirty="0">
                <a:solidFill>
                  <a:schemeClr val="tx1"/>
                </a:solidFill>
              </a:rPr>
              <a:t>KADROLARIMIZIN DURUMU </a:t>
            </a:r>
          </a:p>
        </p:txBody>
      </p:sp>
      <p:graphicFrame>
        <p:nvGraphicFramePr>
          <p:cNvPr id="19" name="18 Tablo"/>
          <p:cNvGraphicFramePr>
            <a:graphicFrameLocks noGrp="1"/>
          </p:cNvGraphicFramePr>
          <p:nvPr>
            <p:extLst>
              <p:ext uri="{D42A27DB-BD31-4B8C-83A1-F6EECF244321}">
                <p14:modId xmlns:p14="http://schemas.microsoft.com/office/powerpoint/2010/main" val="740354283"/>
              </p:ext>
            </p:extLst>
          </p:nvPr>
        </p:nvGraphicFramePr>
        <p:xfrm>
          <a:off x="750626" y="1514900"/>
          <a:ext cx="10740796" cy="4612948"/>
        </p:xfrm>
        <a:graphic>
          <a:graphicData uri="http://schemas.openxmlformats.org/drawingml/2006/table">
            <a:tbl>
              <a:tblPr/>
              <a:tblGrid>
                <a:gridCol w="3136336"/>
                <a:gridCol w="380223"/>
                <a:gridCol w="380223"/>
                <a:gridCol w="380223"/>
                <a:gridCol w="380223"/>
                <a:gridCol w="380223"/>
                <a:gridCol w="380223"/>
                <a:gridCol w="380223"/>
                <a:gridCol w="380223"/>
                <a:gridCol w="380223"/>
                <a:gridCol w="380223"/>
                <a:gridCol w="380223"/>
                <a:gridCol w="380223"/>
                <a:gridCol w="380223"/>
                <a:gridCol w="380223"/>
                <a:gridCol w="380223"/>
                <a:gridCol w="380223"/>
                <a:gridCol w="380223"/>
                <a:gridCol w="380223"/>
                <a:gridCol w="380223"/>
                <a:gridCol w="380223"/>
              </a:tblGrid>
              <a:tr h="901808">
                <a:tc>
                  <a:txBody>
                    <a:bodyPr/>
                    <a:lstStyle/>
                    <a:p>
                      <a:pPr algn="ctr" fontAlgn="ctr"/>
                      <a:r>
                        <a:rPr lang="pt-BR" sz="1000" b="1" i="0" u="none" strike="noStrike" dirty="0">
                          <a:solidFill>
                            <a:srgbClr val="000000"/>
                          </a:solidFill>
                          <a:effectLst/>
                          <a:latin typeface="+mn-lt"/>
                        </a:rPr>
                        <a:t> D A İ R E S İ </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DEFTERDAR</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MÜDÜR</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MÜDÜR .YRD.</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DEF.UZMANI</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mn-lt"/>
                        </a:rPr>
                        <a:t>HAZ.AV.</a:t>
                      </a:r>
                      <a:endParaRPr lang="tr-TR" sz="1000" b="1" i="0" u="none" strike="noStrike" dirty="0">
                        <a:solidFill>
                          <a:srgbClr val="000000"/>
                        </a:solidFill>
                        <a:effectLst/>
                        <a:latin typeface="+mn-lt"/>
                      </a:endParaRP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mn-lt"/>
                        </a:rPr>
                        <a:t>SV.S</a:t>
                      </a:r>
                      <a:r>
                        <a:rPr lang="tr-TR" sz="1000" b="1" i="0" u="none" strike="noStrike" baseline="0" dirty="0" smtClean="0">
                          <a:solidFill>
                            <a:srgbClr val="000000"/>
                          </a:solidFill>
                          <a:effectLst/>
                          <a:latin typeface="+mn-lt"/>
                        </a:rPr>
                        <a:t> UZM.</a:t>
                      </a:r>
                      <a:endParaRPr lang="tr-TR" sz="1000" b="1" i="0" u="none" strike="noStrike" dirty="0">
                        <a:solidFill>
                          <a:srgbClr val="000000"/>
                        </a:solidFill>
                        <a:effectLst/>
                        <a:latin typeface="+mn-lt"/>
                      </a:endParaRP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TEKNİKER</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GELİR UZMANI</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GELİR UZ.YRD.</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ŞEF</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MEMUR</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VEZNEDAR</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VHKİ</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mn-lt"/>
                        </a:rPr>
                        <a:t>GÜVENLİK</a:t>
                      </a:r>
                      <a:endParaRPr lang="tr-TR" sz="1000" b="1" i="0" u="none" strike="noStrike" dirty="0">
                        <a:solidFill>
                          <a:srgbClr val="000000"/>
                        </a:solidFill>
                        <a:effectLst/>
                        <a:latin typeface="+mn-lt"/>
                      </a:endParaRP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TEKNİSYEN</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ŞOFÖR</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KALORİFER</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HİZMETLİ</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SÜREKLİ İŞÇİ</a:t>
                      </a:r>
                    </a:p>
                  </a:txBody>
                  <a:tcPr marL="8604" marR="8604" marT="86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339933"/>
                          </a:solidFill>
                          <a:effectLst/>
                          <a:latin typeface="+mn-lt"/>
                        </a:rPr>
                        <a:t> TOPLAM</a:t>
                      </a:r>
                    </a:p>
                  </a:txBody>
                  <a:tcPr marL="8604" marR="8604" marT="8604"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dirty="0">
                          <a:solidFill>
                            <a:srgbClr val="000000"/>
                          </a:solidFill>
                          <a:effectLst/>
                          <a:latin typeface="+mn-lt"/>
                        </a:rPr>
                        <a:t>PERSONEL 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mn-lt"/>
                        </a:rPr>
                        <a:t>1</a:t>
                      </a: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6</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15</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dirty="0">
                          <a:solidFill>
                            <a:srgbClr val="000000"/>
                          </a:solidFill>
                          <a:effectLst/>
                          <a:latin typeface="+mn-lt"/>
                        </a:rPr>
                        <a:t>MUHAKEMAT 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4</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dirty="0">
                          <a:solidFill>
                            <a:srgbClr val="000000"/>
                          </a:solidFill>
                          <a:effectLst/>
                          <a:latin typeface="+mn-lt"/>
                        </a:rPr>
                        <a:t>MUHASEBE 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7</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12</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466">
                <a:tc>
                  <a:txBody>
                    <a:bodyPr/>
                    <a:lstStyle/>
                    <a:p>
                      <a:pPr algn="l" fontAlgn="ctr"/>
                      <a:r>
                        <a:rPr lang="tr-TR" sz="1000" b="1" i="0" u="none" strike="noStrike" dirty="0">
                          <a:solidFill>
                            <a:srgbClr val="000000"/>
                          </a:solidFill>
                          <a:effectLst/>
                          <a:latin typeface="+mn-lt"/>
                        </a:rPr>
                        <a:t>VERGİ DAİRESİ 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mn-lt"/>
                        </a:rPr>
                        <a:t>1</a:t>
                      </a: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mn-lt"/>
                        </a:rPr>
                        <a:t>13</a:t>
                      </a: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00"/>
                          </a:solidFill>
                          <a:effectLst/>
                          <a:latin typeface="+mn-lt"/>
                        </a:rPr>
                        <a:t>8</a:t>
                      </a: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r>
                        <a:rPr lang="tr-TR" sz="1000" b="1" i="0" u="none" strike="noStrike" dirty="0" smtClean="0">
                          <a:solidFill>
                            <a:srgbClr val="000000"/>
                          </a:solidFill>
                          <a:effectLst/>
                          <a:latin typeface="+mn-lt"/>
                        </a:rPr>
                        <a:t>1</a:t>
                      </a: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28</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dirty="0">
                          <a:solidFill>
                            <a:srgbClr val="000000"/>
                          </a:solidFill>
                          <a:effectLst/>
                          <a:latin typeface="+mn-lt"/>
                        </a:rPr>
                        <a:t>GELİR 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5</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10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a:solidFill>
                            <a:srgbClr val="000000"/>
                          </a:solidFill>
                          <a:effectLst/>
                          <a:latin typeface="+mn-lt"/>
                        </a:rPr>
                        <a:t>KUR. DSS.</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27">
                <a:tc>
                  <a:txBody>
                    <a:bodyPr/>
                    <a:lstStyle/>
                    <a:p>
                      <a:pPr algn="l" fontAlgn="ctr"/>
                      <a:r>
                        <a:rPr lang="tr-TR" sz="1200" b="1" i="0" u="none" strike="noStrike" dirty="0">
                          <a:solidFill>
                            <a:srgbClr val="0000FF"/>
                          </a:solidFill>
                          <a:effectLst/>
                          <a:latin typeface="+mn-lt"/>
                        </a:rPr>
                        <a:t> TOPLAM </a:t>
                      </a:r>
                      <a:r>
                        <a:rPr lang="tr-TR" sz="1200" b="1" i="0" u="none" strike="noStrike" dirty="0" smtClean="0">
                          <a:solidFill>
                            <a:srgbClr val="0000FF"/>
                          </a:solidFill>
                          <a:effectLst/>
                          <a:latin typeface="+mn-lt"/>
                        </a:rPr>
                        <a:t> (MERKEZ)</a:t>
                      </a:r>
                      <a:endParaRPr lang="tr-TR" sz="1200" b="1" i="0" u="none" strike="noStrike" dirty="0">
                        <a:solidFill>
                          <a:srgbClr val="0000FF"/>
                        </a:solidFill>
                        <a:effectLst/>
                        <a:latin typeface="+mn-lt"/>
                      </a:endParaRP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0000FF"/>
                          </a:solidFill>
                          <a:effectLst/>
                          <a:latin typeface="+mn-lt"/>
                        </a:rPr>
                        <a:t>3</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0000FF"/>
                          </a:solidFill>
                          <a:effectLst/>
                          <a:latin typeface="+mn-lt"/>
                        </a:rPr>
                        <a:t>3</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0000FF"/>
                          </a:solidFill>
                          <a:effectLst/>
                          <a:latin typeface="+mn-lt"/>
                        </a:rPr>
                        <a:t>4</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0000FF"/>
                          </a:solidFill>
                          <a:effectLst/>
                          <a:latin typeface="+mn-lt"/>
                        </a:rPr>
                        <a:t>0</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0000FF"/>
                          </a:solidFill>
                          <a:effectLst/>
                          <a:latin typeface="+mn-lt"/>
                        </a:rPr>
                        <a:t>18</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 </a:t>
                      </a:r>
                      <a:r>
                        <a:rPr lang="tr-TR" sz="1200" b="1" i="0" u="none" strike="noStrike" dirty="0" smtClean="0">
                          <a:solidFill>
                            <a:srgbClr val="0000FF"/>
                          </a:solidFill>
                          <a:effectLst/>
                          <a:latin typeface="+mn-lt"/>
                        </a:rPr>
                        <a:t>0</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 </a:t>
                      </a:r>
                      <a:r>
                        <a:rPr lang="tr-TR" sz="1200" b="1" i="0" u="none" strike="noStrike" dirty="0" smtClean="0">
                          <a:solidFill>
                            <a:srgbClr val="0000FF"/>
                          </a:solidFill>
                          <a:effectLst/>
                          <a:latin typeface="+mn-lt"/>
                        </a:rPr>
                        <a:t>0</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2</a:t>
                      </a:r>
                      <a:r>
                        <a:rPr lang="tr-TR" sz="1200" b="1" i="0" u="none" strike="noStrike" dirty="0" smtClean="0">
                          <a:solidFill>
                            <a:srgbClr val="0000FF"/>
                          </a:solidFill>
                          <a:effectLst/>
                          <a:latin typeface="+mn-lt"/>
                        </a:rPr>
                        <a:t>7</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0000FF"/>
                          </a:solidFill>
                          <a:effectLst/>
                          <a:latin typeface="+mn-lt"/>
                        </a:rPr>
                        <a:t>0</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0000FF"/>
                          </a:solidFill>
                          <a:effectLst/>
                          <a:latin typeface="+mn-lt"/>
                        </a:rPr>
                        <a:t>0</a:t>
                      </a:r>
                      <a:endParaRPr lang="tr-TR" sz="12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FF"/>
                          </a:solidFill>
                          <a:effectLst/>
                          <a:latin typeface="+mn-lt"/>
                        </a:rPr>
                        <a:t>1</a:t>
                      </a:r>
                    </a:p>
                  </a:txBody>
                  <a:tcPr marL="8604" marR="8604" marT="8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solidFill>
                            <a:srgbClr val="0000FF"/>
                          </a:solidFill>
                          <a:effectLst/>
                          <a:latin typeface="+mn-lt"/>
                        </a:rPr>
                        <a:t>72</a:t>
                      </a:r>
                      <a:endParaRPr lang="tr-TR" sz="1200" b="1" i="0" u="none" strike="noStrike" dirty="0">
                        <a:solidFill>
                          <a:srgbClr val="0000FF"/>
                        </a:solidFill>
                        <a:effectLst/>
                        <a:latin typeface="+mn-lt"/>
                      </a:endParaRPr>
                    </a:p>
                  </a:txBody>
                  <a:tcPr marL="8604" marR="8604" marT="8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173">
                <a:tc>
                  <a:txBody>
                    <a:bodyPr/>
                    <a:lstStyle/>
                    <a:p>
                      <a:pPr algn="l" fontAlgn="ctr"/>
                      <a:r>
                        <a:rPr lang="tr-TR" sz="1000" b="1" i="0" u="none" strike="noStrike" dirty="0">
                          <a:solidFill>
                            <a:srgbClr val="000000"/>
                          </a:solidFill>
                          <a:effectLst/>
                          <a:latin typeface="+mn-lt"/>
                        </a:rPr>
                        <a:t> ÇEMİŞGEZEK MALMÜD.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5</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dirty="0">
                          <a:solidFill>
                            <a:srgbClr val="000000"/>
                          </a:solidFill>
                          <a:effectLst/>
                          <a:latin typeface="+mn-lt"/>
                        </a:rPr>
                        <a:t> HOZAT MALMÜD.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a:solidFill>
                            <a:srgbClr val="000000"/>
                          </a:solidFill>
                          <a:effectLst/>
                          <a:latin typeface="+mn-lt"/>
                        </a:rPr>
                        <a:t>MAZGİRT MALMÜD.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4</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dirty="0">
                          <a:solidFill>
                            <a:srgbClr val="000000"/>
                          </a:solidFill>
                          <a:effectLst/>
                          <a:latin typeface="+mn-lt"/>
                        </a:rPr>
                        <a:t>NAZIMİYE MALMÜD.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dirty="0">
                          <a:solidFill>
                            <a:srgbClr val="000000"/>
                          </a:solidFill>
                          <a:effectLst/>
                          <a:latin typeface="+mn-lt"/>
                        </a:rPr>
                        <a:t> OVACIK  MALMÜD.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5</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a:solidFill>
                            <a:srgbClr val="000000"/>
                          </a:solidFill>
                          <a:effectLst/>
                          <a:latin typeface="+mn-lt"/>
                        </a:rPr>
                        <a:t> PERTEK  MALMÜD.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4</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7</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173">
                <a:tc>
                  <a:txBody>
                    <a:bodyPr/>
                    <a:lstStyle/>
                    <a:p>
                      <a:pPr algn="l" fontAlgn="ctr"/>
                      <a:r>
                        <a:rPr lang="tr-TR" sz="1000" b="1" i="0" u="none" strike="noStrike">
                          <a:solidFill>
                            <a:srgbClr val="000000"/>
                          </a:solidFill>
                          <a:effectLst/>
                          <a:latin typeface="+mn-lt"/>
                        </a:rPr>
                        <a:t> PÜLÜMÜR  MALMÜD.</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4</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592">
                <a:tc>
                  <a:txBody>
                    <a:bodyPr/>
                    <a:lstStyle/>
                    <a:p>
                      <a:pPr algn="l" fontAlgn="ctr"/>
                      <a:r>
                        <a:rPr lang="tr-TR" sz="1000" b="1" i="0" u="none" strike="noStrike" dirty="0">
                          <a:solidFill>
                            <a:srgbClr val="0000FF"/>
                          </a:solidFill>
                          <a:effectLst/>
                          <a:latin typeface="+mn-lt"/>
                        </a:rPr>
                        <a:t> TOPLAM  </a:t>
                      </a:r>
                      <a:r>
                        <a:rPr lang="tr-TR" sz="1000" b="1" i="0" u="none" strike="noStrike" dirty="0" smtClean="0">
                          <a:solidFill>
                            <a:srgbClr val="0000FF"/>
                          </a:solidFill>
                          <a:effectLst/>
                          <a:latin typeface="+mn-lt"/>
                        </a:rPr>
                        <a:t>(İLÇE)</a:t>
                      </a:r>
                      <a:endParaRPr lang="tr-TR" sz="1000" b="1" i="0" u="none" strike="noStrike" dirty="0">
                        <a:solidFill>
                          <a:srgbClr val="0000FF"/>
                        </a:solidFill>
                        <a:effectLst/>
                        <a:latin typeface="+mn-lt"/>
                      </a:endParaRP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FF"/>
                          </a:solidFill>
                          <a:effectLst/>
                          <a:latin typeface="+mn-lt"/>
                        </a:rPr>
                        <a:t>0</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5</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FF"/>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 </a:t>
                      </a: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 </a:t>
                      </a: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 </a:t>
                      </a: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5</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1</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1</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16</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 </a:t>
                      </a: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 </a:t>
                      </a: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 </a:t>
                      </a: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 </a:t>
                      </a:r>
                      <a:r>
                        <a:rPr lang="tr-TR" sz="1000" b="1" i="0" u="none" strike="noStrike" dirty="0" smtClean="0">
                          <a:solidFill>
                            <a:srgbClr val="0000FF"/>
                          </a:solidFill>
                          <a:effectLst/>
                          <a:latin typeface="+mn-lt"/>
                        </a:rPr>
                        <a:t>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FF"/>
                          </a:solidFill>
                          <a:effectLst/>
                          <a:latin typeface="+mn-lt"/>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i="0" u="none" strike="noStrike" dirty="0" smtClean="0">
                          <a:solidFill>
                            <a:srgbClr val="0000FF"/>
                          </a:solidFill>
                          <a:effectLst/>
                          <a:latin typeface="+mn-lt"/>
                        </a:rPr>
                        <a:t>30</a:t>
                      </a:r>
                      <a:endParaRPr lang="tr-TR" sz="1000" b="1" i="0" u="none" strike="noStrike" dirty="0">
                        <a:solidFill>
                          <a:srgbClr val="0000FF"/>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89">
                <a:tc>
                  <a:txBody>
                    <a:bodyPr/>
                    <a:lstStyle/>
                    <a:p>
                      <a:pPr algn="l" fontAlgn="ctr"/>
                      <a:r>
                        <a:rPr lang="tr-TR" sz="1200" b="1" i="0" u="none" strike="noStrike" dirty="0">
                          <a:solidFill>
                            <a:srgbClr val="FF0000"/>
                          </a:solidFill>
                          <a:effectLst/>
                          <a:latin typeface="+mn-lt"/>
                        </a:rPr>
                        <a:t> GENEL TOPLAM</a:t>
                      </a:r>
                    </a:p>
                  </a:txBody>
                  <a:tcPr marL="8604" marR="8604" marT="86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3</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8</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5</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0</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23</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mn-lt"/>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4</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1</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0</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43</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mn-lt"/>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0</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effectLst/>
                          <a:latin typeface="+mn-lt"/>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0</a:t>
                      </a:r>
                      <a:endParaRPr lang="tr-TR" sz="1200" b="1" i="0" u="none" strike="noStrike" dirty="0">
                        <a:solidFill>
                          <a:srgbClr val="FF0000"/>
                        </a:solidFill>
                        <a:effectLst/>
                        <a:latin typeface="+mn-lt"/>
                      </a:endParaRP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mn-lt"/>
                        </a:rPr>
                        <a:t>4</a:t>
                      </a:r>
                    </a:p>
                  </a:txBody>
                  <a:tcPr marL="8604" marR="8604" marT="860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mn-lt"/>
                        </a:rPr>
                        <a:t>1</a:t>
                      </a:r>
                    </a:p>
                  </a:txBody>
                  <a:tcPr marL="8604" marR="8604" marT="8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mn-lt"/>
                        </a:rPr>
                        <a:t>102</a:t>
                      </a:r>
                      <a:endParaRPr lang="tr-TR" sz="1200" b="1" i="0" u="none" strike="noStrike" dirty="0">
                        <a:solidFill>
                          <a:srgbClr val="FF0000"/>
                        </a:solidFill>
                        <a:effectLst/>
                        <a:latin typeface="+mn-lt"/>
                      </a:endParaRPr>
                    </a:p>
                  </a:txBody>
                  <a:tcPr marL="8604" marR="8604" marT="8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019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70246" y="832514"/>
            <a:ext cx="7519916" cy="1160059"/>
          </a:xfrm>
        </p:spPr>
        <p:txBody>
          <a:bodyPr/>
          <a:lstStyle/>
          <a:p>
            <a:endParaRPr lang="tr-TR" dirty="0"/>
          </a:p>
        </p:txBody>
      </p:sp>
      <p:sp>
        <p:nvSpPr>
          <p:cNvPr id="3" name="2 İçerik Yer Tutucusu"/>
          <p:cNvSpPr>
            <a:spLocks noGrp="1"/>
          </p:cNvSpPr>
          <p:nvPr>
            <p:ph idx="1"/>
          </p:nvPr>
        </p:nvSpPr>
        <p:spPr>
          <a:xfrm>
            <a:off x="1295401" y="2429301"/>
            <a:ext cx="9601196" cy="3630305"/>
          </a:xfrm>
        </p:spPr>
        <p:txBody>
          <a:bodyPr>
            <a:normAutofit fontScale="55000" lnSpcReduction="20000"/>
          </a:bodyPr>
          <a:lstStyle/>
          <a:p>
            <a:pPr algn="just"/>
            <a:r>
              <a:rPr lang="tr-TR" sz="2900" dirty="0" smtClean="0"/>
              <a:t>Muhasebe müdürlükleri, İldeki veya Bakanlığın görevlendirilmesi halinde il dışındaki genel bütçeli dairelerin saymanlık hizmetlerini yürütürler. Ayrıca, görev alanları içindeki her tür saymanlığın Bakanlığa göndereceği dönem sonu ve diğer hesap bilgilerini toplar, kontrol ederek belirlenen usul ve esaslara göre merkeze gönderirler; saymanlıklar arasında koordinasyonu ve uygulama birliğini sağlamak üzere defterdar adına belirlenecek görüş ve önerileri hazırlarlar. Muhasebe </a:t>
            </a:r>
            <a:r>
              <a:rPr lang="tr-TR" sz="2900" dirty="0"/>
              <a:t>M</a:t>
            </a:r>
            <a:r>
              <a:rPr lang="tr-TR" sz="2900" dirty="0" smtClean="0"/>
              <a:t>üdürlüğünde bir müdürün yönetimi altında yeterli sayıda müdür yardımcısı, defterdarlık uzmanı ile şef ve diğer personel çalıştırılır.</a:t>
            </a:r>
          </a:p>
          <a:p>
            <a:pPr algn="just"/>
            <a:r>
              <a:rPr lang="tr-TR" sz="2900" dirty="0" smtClean="0"/>
              <a:t>Saymanlık müdürlükleri, bulundukları yerde bölge müdürlüğü ve başmüdürlük şeklinde örgütlenmiş olan daireler ile askeri birimlerin ve diğer dairelerin saymanlık hizmetlerini ve Bakanlıkça verilen diğer görevleri yerine getirirler. Kadroları Hazine ve Maliye Bakanlığına ait olan döner sermaye saymanlıkları da bulundukları illerdeki defterdarlıklara bağlıdırlar. Saymanlık müdürlüğünde, bir müdürün yönetimi altında yeterli sayıda müdür yardımcısı, defterdarlık uzmanı ile şef ve diğer personel çalıştırılır.</a:t>
            </a:r>
          </a:p>
          <a:p>
            <a:pPr algn="just"/>
            <a:r>
              <a:rPr lang="tr-TR" sz="2900" dirty="0" err="1" smtClean="0"/>
              <a:t>Malmüdürlüğü</a:t>
            </a:r>
            <a:r>
              <a:rPr lang="tr-TR" sz="2900" dirty="0" smtClean="0"/>
              <a:t>, vezne ve muhasebe servisleri ile gereken yerlerde tahakkuk, tahsilat ve Hazine avukatlığı servislerinden oluşur. İş hacminin gerektirdiği malmüdürlüklerinde yeterli sayıda saymanlık müdür yardımcısı, defterdarlık uzmanı ile şef ve diğer personel çalıştırılabilir. Malmüdürü, Bakanlığın ilçe teşkilatının amiri olup işlemlerin mevzuata uygun olarak yürütülmesini sağlar. Vezne ve muhasebe servislerinin dışındaki servislerin başında bulunan memurlar işlerin kanuna uygun olarak yürütülmesinden birinci derecede sorumludurlar.</a:t>
            </a:r>
          </a:p>
          <a:p>
            <a:endParaRPr lang="tr-TR" dirty="0"/>
          </a:p>
        </p:txBody>
      </p:sp>
      <p:pic>
        <p:nvPicPr>
          <p:cNvPr id="4"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5"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7"/>
          <p:cNvSpPr/>
          <p:nvPr/>
        </p:nvSpPr>
        <p:spPr>
          <a:xfrm>
            <a:off x="2582090" y="868531"/>
            <a:ext cx="7313023" cy="1108397"/>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3600" b="1" kern="0" dirty="0" smtClean="0">
                <a:solidFill>
                  <a:prstClr val="black">
                    <a:lumMod val="95000"/>
                    <a:lumOff val="5000"/>
                  </a:prstClr>
                </a:solidFill>
                <a:latin typeface="Garamond"/>
              </a:rPr>
              <a:t>MUHASEBAT BİRİMLERİ</a:t>
            </a:r>
            <a:r>
              <a:rPr kumimoji="0" lang="tr-TR" sz="36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847670847"/>
              </p:ext>
            </p:extLst>
          </p:nvPr>
        </p:nvGraphicFramePr>
        <p:xfrm>
          <a:off x="1214438" y="3514722"/>
          <a:ext cx="9744075" cy="2743206"/>
        </p:xfrm>
        <a:graphic>
          <a:graphicData uri="http://schemas.openxmlformats.org/drawingml/2006/table">
            <a:tbl>
              <a:tblPr/>
              <a:tblGrid>
                <a:gridCol w="6707345"/>
                <a:gridCol w="3036730"/>
              </a:tblGrid>
              <a:tr h="457201">
                <a:tc>
                  <a:txBody>
                    <a:bodyPr/>
                    <a:lstStyle/>
                    <a:p>
                      <a:pPr algn="l" fontAlgn="b"/>
                      <a:r>
                        <a:rPr lang="tr-TR" sz="1600" b="1" i="1" u="none" strike="noStrike" dirty="0">
                          <a:solidFill>
                            <a:srgbClr val="000080"/>
                          </a:solidFill>
                          <a:effectLst/>
                          <a:latin typeface="Arial Tur"/>
                        </a:rPr>
                        <a:t>HARCAMALAR</a:t>
                      </a:r>
                    </a:p>
                  </a:txBody>
                  <a:tcPr marL="8253" marR="8253" marT="82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600" b="1" i="1" u="none" strike="noStrike" dirty="0">
                          <a:solidFill>
                            <a:srgbClr val="000080"/>
                          </a:solidFill>
                          <a:effectLst/>
                          <a:latin typeface="Arial Tur"/>
                        </a:rPr>
                        <a:t>TUTAR(TL)</a:t>
                      </a:r>
                    </a:p>
                  </a:txBody>
                  <a:tcPr marL="8253" marR="8253" marT="82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1">
                <a:tc>
                  <a:txBody>
                    <a:bodyPr/>
                    <a:lstStyle/>
                    <a:p>
                      <a:pPr algn="l" fontAlgn="ctr"/>
                      <a:r>
                        <a:rPr lang="tr-TR" sz="1600" b="1" i="0" u="none" strike="noStrike" dirty="0">
                          <a:solidFill>
                            <a:srgbClr val="000080"/>
                          </a:solidFill>
                          <a:effectLst/>
                          <a:latin typeface="Arial Tur"/>
                        </a:rPr>
                        <a:t>TOPLAM CARİ GİDERLER</a:t>
                      </a:r>
                    </a:p>
                  </a:txBody>
                  <a:tcPr marL="8253" marR="8253" marT="82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1" i="1" u="none" strike="noStrike" dirty="0" smtClean="0">
                          <a:solidFill>
                            <a:srgbClr val="000080"/>
                          </a:solidFill>
                          <a:effectLst/>
                          <a:latin typeface="Arial Tur"/>
                        </a:rPr>
                        <a:t>1.300.054.891,68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1">
                <a:tc>
                  <a:txBody>
                    <a:bodyPr/>
                    <a:lstStyle/>
                    <a:p>
                      <a:pPr algn="l" fontAlgn="ctr"/>
                      <a:r>
                        <a:rPr lang="tr-TR" sz="1600" b="1" i="0" u="none" strike="noStrike" dirty="0">
                          <a:solidFill>
                            <a:srgbClr val="000080"/>
                          </a:solidFill>
                          <a:effectLst/>
                          <a:latin typeface="Arial Tur"/>
                        </a:rPr>
                        <a:t>TOPLAM SERMAYE GİDERLERİ</a:t>
                      </a:r>
                    </a:p>
                  </a:txBody>
                  <a:tcPr marL="8253" marR="8253" marT="82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1" i="1" u="none" strike="noStrike" dirty="0" smtClean="0">
                          <a:solidFill>
                            <a:srgbClr val="000080"/>
                          </a:solidFill>
                          <a:effectLst/>
                          <a:latin typeface="Arial Tur"/>
                        </a:rPr>
                        <a:t>100.602.441,04</a:t>
                      </a:r>
                      <a:endParaRPr lang="tr-TR" sz="1600" b="1" i="1" u="none" strike="noStrike" dirty="0">
                        <a:solidFill>
                          <a:srgbClr val="000080"/>
                        </a:solidFill>
                        <a:effectLst/>
                        <a:latin typeface="Arial Tur"/>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1">
                <a:tc>
                  <a:txBody>
                    <a:bodyPr/>
                    <a:lstStyle/>
                    <a:p>
                      <a:pPr algn="l" fontAlgn="ctr"/>
                      <a:r>
                        <a:rPr lang="tr-TR" sz="1600" b="1" i="0" u="none" strike="noStrike">
                          <a:solidFill>
                            <a:srgbClr val="000080"/>
                          </a:solidFill>
                          <a:effectLst/>
                          <a:latin typeface="Arial Tur"/>
                        </a:rPr>
                        <a:t>BORÇ VERME/ GERİ ÖDEME</a:t>
                      </a:r>
                    </a:p>
                  </a:txBody>
                  <a:tcPr marL="8253" marR="8253" marT="82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600" b="1" i="1" u="none" strike="noStrike" dirty="0" smtClean="0">
                          <a:solidFill>
                            <a:srgbClr val="000080"/>
                          </a:solidFill>
                          <a:effectLst/>
                          <a:latin typeface="Arial Tur"/>
                        </a:rPr>
                        <a:t>718.019,65</a:t>
                      </a:r>
                      <a:endParaRPr lang="tr-TR" sz="1600" b="1" i="1" u="none" strike="noStrike" dirty="0">
                        <a:solidFill>
                          <a:srgbClr val="000080"/>
                        </a:solidFill>
                        <a:effectLst/>
                        <a:latin typeface="Arial Tur"/>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1">
                <a:tc>
                  <a:txBody>
                    <a:bodyPr/>
                    <a:lstStyle/>
                    <a:p>
                      <a:pPr algn="l" fontAlgn="ctr"/>
                      <a:r>
                        <a:rPr lang="tr-TR" sz="1600" b="1" i="0" u="none" strike="noStrike" dirty="0">
                          <a:solidFill>
                            <a:srgbClr val="000080"/>
                          </a:solidFill>
                          <a:effectLst/>
                          <a:latin typeface="Arial Tur"/>
                        </a:rPr>
                        <a:t>BÜTÇE GELİRLERİNDEN RED VE İADELER</a:t>
                      </a:r>
                    </a:p>
                  </a:txBody>
                  <a:tcPr marL="8253" marR="8253" marT="82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600" b="1" i="1" u="none" strike="noStrike" dirty="0" smtClean="0">
                          <a:solidFill>
                            <a:srgbClr val="000080"/>
                          </a:solidFill>
                          <a:effectLst/>
                          <a:latin typeface="Arial Tur"/>
                        </a:rPr>
                        <a:t>24.823.114,16</a:t>
                      </a:r>
                      <a:endParaRPr lang="tr-TR" sz="1600" b="1" i="1" u="none" strike="noStrike" dirty="0">
                        <a:solidFill>
                          <a:srgbClr val="000080"/>
                        </a:solidFill>
                        <a:effectLst/>
                        <a:latin typeface="Arial Tur"/>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1">
                <a:tc>
                  <a:txBody>
                    <a:bodyPr/>
                    <a:lstStyle/>
                    <a:p>
                      <a:pPr algn="l" fontAlgn="ctr"/>
                      <a:r>
                        <a:rPr lang="tr-TR" sz="1600" b="1" i="1" u="none" strike="noStrike" dirty="0">
                          <a:solidFill>
                            <a:srgbClr val="000080"/>
                          </a:solidFill>
                          <a:effectLst/>
                          <a:latin typeface="Arial Tur"/>
                        </a:rPr>
                        <a:t>TOPLAM</a:t>
                      </a:r>
                    </a:p>
                  </a:txBody>
                  <a:tcPr marL="8253" marR="8253" marT="8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600" b="1" i="1" u="none" strike="noStrike" dirty="0" smtClean="0">
                          <a:solidFill>
                            <a:srgbClr val="000080"/>
                          </a:solidFill>
                          <a:effectLst/>
                          <a:latin typeface="Arial Tur"/>
                        </a:rPr>
                        <a:t>1.426.198.466,53</a:t>
                      </a:r>
                    </a:p>
                  </a:txBody>
                  <a:tcPr marL="8253" marR="8253" marT="8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450591098"/>
              </p:ext>
            </p:extLst>
          </p:nvPr>
        </p:nvGraphicFramePr>
        <p:xfrm>
          <a:off x="1228725" y="1543050"/>
          <a:ext cx="9701213" cy="1635429"/>
        </p:xfrm>
        <a:graphic>
          <a:graphicData uri="http://schemas.openxmlformats.org/drawingml/2006/table">
            <a:tbl>
              <a:tblPr/>
              <a:tblGrid>
                <a:gridCol w="2018018"/>
                <a:gridCol w="2514576"/>
                <a:gridCol w="2240476"/>
                <a:gridCol w="1271191"/>
                <a:gridCol w="1656952"/>
              </a:tblGrid>
              <a:tr h="871538">
                <a:tc>
                  <a:txBody>
                    <a:bodyPr/>
                    <a:lstStyle/>
                    <a:p>
                      <a:pPr algn="ctr" fontAlgn="ctr"/>
                      <a:r>
                        <a:rPr lang="tr-TR" sz="1400" b="1" i="1" u="none" strike="noStrike" dirty="0">
                          <a:effectLst/>
                          <a:latin typeface="Arial Tur"/>
                        </a:rPr>
                        <a:t>TAHAKKUK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1" u="none" strike="noStrike" dirty="0">
                          <a:effectLst/>
                          <a:latin typeface="Arial Tur"/>
                        </a:rPr>
                        <a:t>BÜTÇE GELİRİ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1" u="none" strike="noStrike">
                          <a:effectLst/>
                          <a:latin typeface="Arial Tur"/>
                        </a:rPr>
                        <a:t>BÜTÇE GİDERİ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1" u="none" strike="noStrike" dirty="0">
                          <a:effectLst/>
                          <a:latin typeface="Arial Tur"/>
                        </a:rPr>
                        <a:t>TAHSİLAT ORANI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1" u="none" strike="noStrike" dirty="0" smtClean="0">
                          <a:effectLst/>
                          <a:latin typeface="Arial Tur"/>
                        </a:rPr>
                        <a:t>GELİRİN GİDERİ KARŞILAMA ORANI %</a:t>
                      </a:r>
                      <a:endParaRPr lang="tr-TR" sz="1400" b="1" i="1" u="none" strike="noStrike" dirty="0">
                        <a:effectLst/>
                        <a:latin typeface="Arial Tur"/>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891">
                <a:tc>
                  <a:txBody>
                    <a:bodyPr/>
                    <a:lstStyle/>
                    <a:p>
                      <a:pPr algn="ctr" fontAlgn="ctr"/>
                      <a:r>
                        <a:rPr lang="tr-TR" sz="1600" b="1" i="1" u="none" strike="noStrike" dirty="0" smtClean="0">
                          <a:solidFill>
                            <a:srgbClr val="000080"/>
                          </a:solidFill>
                          <a:effectLst/>
                          <a:latin typeface="Arial Tur"/>
                        </a:rPr>
                        <a:t>121.310.096,74</a:t>
                      </a:r>
                      <a:endParaRPr lang="tr-TR" sz="1600" b="1" i="1" u="none" strike="noStrike" dirty="0">
                        <a:solidFill>
                          <a:srgbClr val="000080"/>
                        </a:solidFill>
                        <a:effectLst/>
                        <a:latin typeface="Arial Tur"/>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1" u="none" strike="noStrike" dirty="0" smtClean="0">
                          <a:solidFill>
                            <a:srgbClr val="000080"/>
                          </a:solidFill>
                          <a:effectLst/>
                          <a:latin typeface="Arial Tur"/>
                        </a:rPr>
                        <a:t>111.713.804,29</a:t>
                      </a:r>
                      <a:endParaRPr lang="tr-TR" sz="1600" b="1" i="1" u="none" strike="noStrike" dirty="0">
                        <a:solidFill>
                          <a:srgbClr val="000080"/>
                        </a:solidFill>
                        <a:effectLst/>
                        <a:latin typeface="Arial Tur"/>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1" u="none" strike="noStrike" dirty="0" smtClean="0">
                          <a:solidFill>
                            <a:srgbClr val="002060"/>
                          </a:solidFill>
                          <a:effectLst/>
                          <a:latin typeface="Arial Tur"/>
                        </a:rPr>
                        <a:t>1.401.375.352,37</a:t>
                      </a:r>
                      <a:endParaRPr lang="tr-TR" sz="1600" b="1" i="1" u="none" strike="noStrike" dirty="0">
                        <a:solidFill>
                          <a:srgbClr val="002060"/>
                        </a:solidFill>
                        <a:effectLst/>
                        <a:latin typeface="Arial Tur"/>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1" u="none" strike="noStrike" dirty="0" smtClean="0">
                          <a:solidFill>
                            <a:srgbClr val="000080"/>
                          </a:solidFill>
                          <a:effectLst/>
                          <a:latin typeface="Arial Tur"/>
                        </a:rPr>
                        <a:t>%92</a:t>
                      </a:r>
                      <a:endParaRPr lang="tr-TR" sz="1600" b="1" i="1" u="none" strike="noStrike" dirty="0">
                        <a:solidFill>
                          <a:srgbClr val="000080"/>
                        </a:solidFill>
                        <a:effectLst/>
                        <a:latin typeface="Arial Tur"/>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1" u="none" strike="noStrike" smtClean="0">
                          <a:solidFill>
                            <a:srgbClr val="002060"/>
                          </a:solidFill>
                          <a:effectLst/>
                          <a:latin typeface="Arial Tur"/>
                        </a:rPr>
                        <a:t>%7,97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Yuvarlatılmış Dikdörtgen 5"/>
          <p:cNvSpPr/>
          <p:nvPr/>
        </p:nvSpPr>
        <p:spPr>
          <a:xfrm>
            <a:off x="2353490" y="700073"/>
            <a:ext cx="7313023" cy="665484"/>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lumMod val="95000"/>
                    <a:lumOff val="5000"/>
                  </a:schemeClr>
                </a:solidFill>
              </a:rPr>
              <a:t>BÜTÇE DURUM TABLOSU</a:t>
            </a:r>
            <a:endParaRPr lang="tr-TR" sz="2000" b="1" dirty="0">
              <a:solidFill>
                <a:schemeClr val="tx1">
                  <a:lumMod val="95000"/>
                  <a:lumOff val="5000"/>
                </a:schemeClr>
              </a:solidFill>
            </a:endParaRPr>
          </a:p>
        </p:txBody>
      </p:sp>
      <p:pic>
        <p:nvPicPr>
          <p:cNvPr id="7" name="Picture 4" descr="turkbayragi"/>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60641" y="361686"/>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0 Resim" descr="C:\Users\admin\Desktop\Documents\tunceli kitapçık\tunceli sunum\Yeni klasör (4)\valiligi.png"/>
          <p:cNvPicPr/>
          <p:nvPr/>
        </p:nvPicPr>
        <p:blipFill>
          <a:blip r:embed="rId3" cstate="print"/>
          <a:srcRect/>
          <a:stretch>
            <a:fillRect/>
          </a:stretch>
        </p:blipFill>
        <p:spPr bwMode="auto">
          <a:xfrm>
            <a:off x="245709" y="254916"/>
            <a:ext cx="879153" cy="892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3929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idx="1"/>
            <p:extLst>
              <p:ext uri="{D42A27DB-BD31-4B8C-83A1-F6EECF244321}">
                <p14:modId xmlns:p14="http://schemas.microsoft.com/office/powerpoint/2010/main" val="1694245614"/>
              </p:ext>
            </p:extLst>
          </p:nvPr>
        </p:nvGraphicFramePr>
        <p:xfrm>
          <a:off x="1295400" y="2557463"/>
          <a:ext cx="9601200" cy="3337560"/>
        </p:xfrm>
        <a:graphic>
          <a:graphicData uri="http://schemas.openxmlformats.org/drawingml/2006/table">
            <a:tbl>
              <a:tblPr firstRow="1" bandRow="1">
                <a:tableStyleId>{5C22544A-7EE6-4342-B048-85BDC9FD1C3A}</a:tableStyleId>
              </a:tblPr>
              <a:tblGrid>
                <a:gridCol w="1600200"/>
                <a:gridCol w="1600200"/>
                <a:gridCol w="1600200"/>
                <a:gridCol w="1600200"/>
                <a:gridCol w="1600200"/>
                <a:gridCol w="1600200"/>
              </a:tblGrid>
              <a:tr h="370840">
                <a:tc>
                  <a:txBody>
                    <a:bodyPr/>
                    <a:lstStyle/>
                    <a:p>
                      <a:pPr algn="ctr" fontAlgn="ctr">
                        <a:lnSpc>
                          <a:spcPct val="115000"/>
                        </a:lnSpc>
                        <a:spcAft>
                          <a:spcPts val="0"/>
                        </a:spcAft>
                      </a:pPr>
                      <a:r>
                        <a:rPr lang="tr-TR" sz="1500" b="1" kern="1200" dirty="0">
                          <a:solidFill>
                            <a:srgbClr val="000000"/>
                          </a:solidFill>
                          <a:latin typeface="Calibri"/>
                          <a:ea typeface="Times New Roman"/>
                          <a:cs typeface="Arial"/>
                        </a:rPr>
                        <a:t>YIL</a:t>
                      </a:r>
                      <a:endParaRPr lang="tr-TR" sz="1100" dirty="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a:solidFill>
                            <a:srgbClr val="000000"/>
                          </a:solidFill>
                          <a:latin typeface="Calibri"/>
                          <a:ea typeface="Times New Roman"/>
                          <a:cs typeface="Arial"/>
                        </a:rPr>
                        <a:t>MİKTAR</a:t>
                      </a:r>
                      <a:endParaRPr lang="tr-TR" sz="1100">
                        <a:latin typeface="Calibri"/>
                        <a:ea typeface="Calibri"/>
                        <a:cs typeface="Times New Roman"/>
                      </a:endParaRPr>
                    </a:p>
                  </a:txBody>
                  <a:tcPr marL="6985" marR="6985" marT="12700" marB="0" anchor="ctr"/>
                </a:tc>
                <a:tc>
                  <a:txBody>
                    <a:bodyPr/>
                    <a:lstStyle/>
                    <a:p>
                      <a:pPr algn="ctr" fontAlgn="b">
                        <a:lnSpc>
                          <a:spcPct val="115000"/>
                        </a:lnSpc>
                        <a:spcAft>
                          <a:spcPts val="0"/>
                        </a:spcAft>
                      </a:pPr>
                      <a:r>
                        <a:rPr lang="tr-TR" sz="1500" b="1" kern="1200">
                          <a:solidFill>
                            <a:srgbClr val="000000"/>
                          </a:solidFill>
                          <a:latin typeface="Calibri"/>
                          <a:ea typeface="Times New Roman"/>
                          <a:cs typeface="Arial"/>
                        </a:rPr>
                        <a:t>ARTIŞ ORANI</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a:solidFill>
                            <a:srgbClr val="000000"/>
                          </a:solidFill>
                          <a:latin typeface="Calibri"/>
                          <a:ea typeface="Times New Roman"/>
                          <a:cs typeface="Arial"/>
                        </a:rPr>
                        <a:t>YIL</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a:solidFill>
                            <a:srgbClr val="000000"/>
                          </a:solidFill>
                          <a:latin typeface="Calibri"/>
                          <a:ea typeface="Times New Roman"/>
                          <a:cs typeface="Arial"/>
                        </a:rPr>
                        <a:t>MİKTAR</a:t>
                      </a:r>
                      <a:endParaRPr lang="tr-TR" sz="1100">
                        <a:latin typeface="Calibri"/>
                        <a:ea typeface="Calibri"/>
                        <a:cs typeface="Times New Roman"/>
                      </a:endParaRPr>
                    </a:p>
                  </a:txBody>
                  <a:tcPr marL="6985" marR="6985" marT="12700" marB="0" anchor="ctr"/>
                </a:tc>
                <a:tc>
                  <a:txBody>
                    <a:bodyPr/>
                    <a:lstStyle/>
                    <a:p>
                      <a:pPr algn="ctr" fontAlgn="b">
                        <a:lnSpc>
                          <a:spcPct val="115000"/>
                        </a:lnSpc>
                        <a:spcAft>
                          <a:spcPts val="0"/>
                        </a:spcAft>
                      </a:pPr>
                      <a:r>
                        <a:rPr lang="tr-TR" sz="1500" b="1" kern="1200">
                          <a:solidFill>
                            <a:srgbClr val="000000"/>
                          </a:solidFill>
                          <a:latin typeface="Calibri"/>
                          <a:ea typeface="Times New Roman"/>
                          <a:cs typeface="Arial"/>
                        </a:rPr>
                        <a:t>ARTIŞ ORANI</a:t>
                      </a:r>
                      <a:endParaRPr lang="tr-TR" sz="1100">
                        <a:latin typeface="Calibri"/>
                        <a:ea typeface="Calibri"/>
                        <a:cs typeface="Times New Roman"/>
                      </a:endParaRPr>
                    </a:p>
                  </a:txBody>
                  <a:tcPr marL="6985" marR="6985" marT="12700" marB="0" anchor="ctr"/>
                </a:tc>
              </a:tr>
              <a:tr h="370840">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2003</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118.903.662,50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14,60%</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2011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374.679.490,08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-12,76% </a:t>
                      </a:r>
                      <a:endParaRPr lang="tr-TR" sz="1100">
                        <a:latin typeface="Calibri"/>
                        <a:ea typeface="Calibri"/>
                        <a:cs typeface="Times New Roman"/>
                      </a:endParaRPr>
                    </a:p>
                  </a:txBody>
                  <a:tcPr marL="6985" marR="6985" marT="12700" marB="0" anchor="ctr"/>
                </a:tc>
              </a:tr>
              <a:tr h="370840">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2004</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134.981.590,65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13,52%</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2012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439.671.343,25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17,35% </a:t>
                      </a:r>
                      <a:endParaRPr lang="tr-TR" sz="1100">
                        <a:latin typeface="Calibri"/>
                        <a:ea typeface="Calibri"/>
                        <a:cs typeface="Times New Roman"/>
                      </a:endParaRPr>
                    </a:p>
                  </a:txBody>
                  <a:tcPr marL="6985" marR="6985" marT="12700" marB="0" anchor="ctr"/>
                </a:tc>
              </a:tr>
              <a:tr h="370840">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2005</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155.203.557,08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14,98%</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2013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488.678.157,21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11,15% </a:t>
                      </a:r>
                      <a:endParaRPr lang="tr-TR" sz="1100">
                        <a:latin typeface="Calibri"/>
                        <a:ea typeface="Calibri"/>
                        <a:cs typeface="Times New Roman"/>
                      </a:endParaRPr>
                    </a:p>
                  </a:txBody>
                  <a:tcPr marL="6985" marR="6985" marT="12700" marB="0" anchor="ctr"/>
                </a:tc>
              </a:tr>
              <a:tr h="370840">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2006</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181.592.844,27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17,00%</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2014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520.798.531,74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6,57% </a:t>
                      </a:r>
                      <a:endParaRPr lang="tr-TR" sz="1100">
                        <a:latin typeface="Calibri"/>
                        <a:ea typeface="Calibri"/>
                        <a:cs typeface="Times New Roman"/>
                      </a:endParaRPr>
                    </a:p>
                  </a:txBody>
                  <a:tcPr marL="6985" marR="6985" marT="12700" marB="0" anchor="ctr"/>
                </a:tc>
              </a:tr>
              <a:tr h="370840">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2007</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205.809.475,50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13,34%</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2015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623.240.506,47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19,67% </a:t>
                      </a:r>
                      <a:endParaRPr lang="tr-TR" sz="1100">
                        <a:latin typeface="Calibri"/>
                        <a:ea typeface="Calibri"/>
                        <a:cs typeface="Times New Roman"/>
                      </a:endParaRPr>
                    </a:p>
                  </a:txBody>
                  <a:tcPr marL="6985" marR="6985" marT="12700" marB="0" anchor="ctr"/>
                </a:tc>
              </a:tr>
              <a:tr h="370840">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2008</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240.536.418,84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16,87%</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2016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809.463.216,00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29,88% </a:t>
                      </a:r>
                      <a:endParaRPr lang="tr-TR" sz="1100">
                        <a:latin typeface="Calibri"/>
                        <a:ea typeface="Calibri"/>
                        <a:cs typeface="Times New Roman"/>
                      </a:endParaRPr>
                    </a:p>
                  </a:txBody>
                  <a:tcPr marL="6985" marR="6985" marT="12700" marB="0" anchor="ctr"/>
                </a:tc>
              </a:tr>
              <a:tr h="370840">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2009</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354.849.906,11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47,52%</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dirty="0">
                          <a:solidFill>
                            <a:srgbClr val="000000"/>
                          </a:solidFill>
                          <a:latin typeface="Calibri"/>
                          <a:ea typeface="Times New Roman"/>
                          <a:cs typeface="Arial"/>
                        </a:rPr>
                        <a:t>2017 </a:t>
                      </a:r>
                      <a:endParaRPr lang="tr-TR" sz="1100" dirty="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dirty="0">
                          <a:solidFill>
                            <a:srgbClr val="000000"/>
                          </a:solidFill>
                          <a:latin typeface="Calibri"/>
                          <a:ea typeface="Times New Roman"/>
                          <a:cs typeface="Arial"/>
                        </a:rPr>
                        <a:t>1.136.635.698,45 </a:t>
                      </a:r>
                      <a:endParaRPr lang="tr-TR" sz="1100" dirty="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dirty="0">
                          <a:solidFill>
                            <a:srgbClr val="000000"/>
                          </a:solidFill>
                          <a:latin typeface="Calibri"/>
                          <a:ea typeface="Times New Roman"/>
                          <a:cs typeface="Arial"/>
                        </a:rPr>
                        <a:t>40,41% </a:t>
                      </a:r>
                      <a:endParaRPr lang="tr-TR" sz="1100" dirty="0">
                        <a:latin typeface="Calibri"/>
                        <a:ea typeface="Calibri"/>
                        <a:cs typeface="Times New Roman"/>
                      </a:endParaRPr>
                    </a:p>
                  </a:txBody>
                  <a:tcPr marL="6985" marR="6985" marT="12700" marB="0" anchor="ctr"/>
                </a:tc>
              </a:tr>
              <a:tr h="370840">
                <a:tc>
                  <a:txBody>
                    <a:bodyPr/>
                    <a:lstStyle/>
                    <a:p>
                      <a:pPr algn="ctr" fontAlgn="ctr">
                        <a:lnSpc>
                          <a:spcPct val="115000"/>
                        </a:lnSpc>
                        <a:spcAft>
                          <a:spcPts val="0"/>
                        </a:spcAft>
                      </a:pPr>
                      <a:r>
                        <a:rPr lang="tr-TR" sz="1500" b="1" kern="1200">
                          <a:solidFill>
                            <a:srgbClr val="000000"/>
                          </a:solidFill>
                          <a:latin typeface="Calibri"/>
                          <a:ea typeface="Times New Roman"/>
                          <a:cs typeface="Arial"/>
                        </a:rPr>
                        <a:t>2010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429.459.225,19 </a:t>
                      </a:r>
                      <a:endParaRPr lang="tr-TR" sz="110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a:solidFill>
                            <a:srgbClr val="000000"/>
                          </a:solidFill>
                          <a:latin typeface="Calibri"/>
                          <a:ea typeface="Times New Roman"/>
                          <a:cs typeface="Arial"/>
                        </a:rPr>
                        <a:t>21,03% </a:t>
                      </a:r>
                      <a:endParaRPr lang="tr-TR" sz="1100">
                        <a:latin typeface="Calibri"/>
                        <a:ea typeface="Calibri"/>
                        <a:cs typeface="Times New Roman"/>
                      </a:endParaRPr>
                    </a:p>
                  </a:txBody>
                  <a:tcPr marL="6985" marR="6985" marT="12700" marB="0" anchor="ctr"/>
                </a:tc>
                <a:tc>
                  <a:txBody>
                    <a:bodyPr/>
                    <a:lstStyle/>
                    <a:p>
                      <a:pPr algn="ctr" fontAlgn="ctr">
                        <a:lnSpc>
                          <a:spcPct val="115000"/>
                        </a:lnSpc>
                        <a:spcAft>
                          <a:spcPts val="0"/>
                        </a:spcAft>
                      </a:pPr>
                      <a:r>
                        <a:rPr lang="tr-TR" sz="1500" b="1" kern="1200" dirty="0" smtClean="0">
                          <a:solidFill>
                            <a:srgbClr val="000000"/>
                          </a:solidFill>
                          <a:latin typeface="Calibri"/>
                          <a:ea typeface="Times New Roman"/>
                          <a:cs typeface="Arial"/>
                        </a:rPr>
                        <a:t>2018 </a:t>
                      </a:r>
                      <a:endParaRPr lang="tr-TR" sz="1100" dirty="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dirty="0" smtClean="0">
                          <a:solidFill>
                            <a:srgbClr val="000000"/>
                          </a:solidFill>
                          <a:latin typeface="Calibri"/>
                          <a:ea typeface="Times New Roman"/>
                          <a:cs typeface="Arial"/>
                        </a:rPr>
                        <a:t>1.401.375.352,37 </a:t>
                      </a:r>
                      <a:endParaRPr lang="tr-TR" sz="1100" dirty="0">
                        <a:latin typeface="Calibri"/>
                        <a:ea typeface="Calibri"/>
                        <a:cs typeface="Times New Roman"/>
                      </a:endParaRPr>
                    </a:p>
                  </a:txBody>
                  <a:tcPr marL="6985" marR="6985" marT="12700" marB="0" anchor="ctr"/>
                </a:tc>
                <a:tc>
                  <a:txBody>
                    <a:bodyPr/>
                    <a:lstStyle/>
                    <a:p>
                      <a:pPr algn="r" fontAlgn="ctr">
                        <a:lnSpc>
                          <a:spcPct val="115000"/>
                        </a:lnSpc>
                        <a:spcAft>
                          <a:spcPts val="0"/>
                        </a:spcAft>
                      </a:pPr>
                      <a:r>
                        <a:rPr lang="tr-TR" sz="1500" kern="1200" dirty="0" smtClean="0">
                          <a:solidFill>
                            <a:srgbClr val="000000"/>
                          </a:solidFill>
                          <a:latin typeface="Calibri"/>
                          <a:ea typeface="Times New Roman"/>
                          <a:cs typeface="Arial"/>
                        </a:rPr>
                        <a:t>23,29% </a:t>
                      </a:r>
                      <a:endParaRPr lang="tr-TR" sz="1100" dirty="0">
                        <a:latin typeface="Calibri"/>
                        <a:ea typeface="Calibri"/>
                        <a:cs typeface="Times New Roman"/>
                      </a:endParaRPr>
                    </a:p>
                  </a:txBody>
                  <a:tcPr marL="6985" marR="6985" marT="12700" marB="0" anchor="ctr"/>
                </a:tc>
              </a:tr>
            </a:tbl>
          </a:graphicData>
        </a:graphic>
      </p:graphicFrame>
      <p:sp>
        <p:nvSpPr>
          <p:cNvPr id="4" name="Yuvarlatılmış Dikdörtgen 7"/>
          <p:cNvSpPr>
            <a:spLocks noGrp="1"/>
          </p:cNvSpPr>
          <p:nvPr>
            <p:ph type="title"/>
          </p:nvPr>
        </p:nvSpPr>
        <p:spPr>
          <a:xfrm>
            <a:off x="1992573" y="982132"/>
            <a:ext cx="8188657" cy="1303867"/>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normAutofit fontScale="90000"/>
          </a:bodyPr>
          <a:lstStyle/>
          <a:p>
            <a:pPr lvl="0" defTabSz="914400">
              <a:spcBef>
                <a:spcPts val="0"/>
              </a:spcBef>
              <a:defRPr/>
            </a:pPr>
            <a:r>
              <a:rPr lang="tr-TR" sz="3600" b="1" dirty="0" smtClean="0"/>
              <a:t>YILLAR İTİBARİYLE GENEL BÜTÇE GİDERLERİ</a:t>
            </a:r>
            <a:endParaRPr kumimoji="0" lang="tr-TR" sz="36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endParaRPr>
          </a:p>
        </p:txBody>
      </p:sp>
      <p:pic>
        <p:nvPicPr>
          <p:cNvPr id="5" name="10 Resim" descr="C:\Users\admin\Desktop\Documents\tunceli kitapçık\tunceli sunum\Yeni klasör (4)\valiligi.png"/>
          <p:cNvPicPr/>
          <p:nvPr/>
        </p:nvPicPr>
        <p:blipFill>
          <a:blip r:embed="rId2" cstate="print"/>
          <a:srcRect/>
          <a:stretch>
            <a:fillRect/>
          </a:stretch>
        </p:blipFill>
        <p:spPr bwMode="auto">
          <a:xfrm>
            <a:off x="867789" y="892661"/>
            <a:ext cx="879153" cy="787593"/>
          </a:xfrm>
          <a:prstGeom prst="rect">
            <a:avLst/>
          </a:prstGeom>
          <a:ln>
            <a:noFill/>
          </a:ln>
          <a:effectLst>
            <a:outerShdw blurRad="292100" dist="139700" dir="2700000" algn="tl" rotWithShape="0">
              <a:srgbClr val="333333">
                <a:alpha val="65000"/>
              </a:srgbClr>
            </a:outerShdw>
          </a:effectLst>
        </p:spPr>
      </p:pic>
      <p:pic>
        <p:nvPicPr>
          <p:cNvPr id="6"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80777" y="982912"/>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053530925"/>
              </p:ext>
            </p:extLst>
          </p:nvPr>
        </p:nvGraphicFramePr>
        <p:xfrm>
          <a:off x="895085" y="2251879"/>
          <a:ext cx="10571925" cy="3944202"/>
        </p:xfrm>
        <a:graphic>
          <a:graphicData uri="http://schemas.openxmlformats.org/drawingml/2006/table">
            <a:tbl>
              <a:tblPr firstRow="1" bandRow="1">
                <a:tableStyleId>{5C22544A-7EE6-4342-B048-85BDC9FD1C3A}</a:tableStyleId>
              </a:tblPr>
              <a:tblGrid>
                <a:gridCol w="3090061"/>
                <a:gridCol w="2006221"/>
                <a:gridCol w="1801505"/>
                <a:gridCol w="1910686"/>
                <a:gridCol w="1763452"/>
              </a:tblGrid>
              <a:tr h="336012">
                <a:tc>
                  <a:txBody>
                    <a:bodyPr/>
                    <a:lstStyle/>
                    <a:p>
                      <a:pPr algn="ctr" fontAlgn="ctr">
                        <a:lnSpc>
                          <a:spcPct val="115000"/>
                        </a:lnSpc>
                        <a:spcAft>
                          <a:spcPts val="0"/>
                        </a:spcAft>
                      </a:pPr>
                      <a:r>
                        <a:rPr lang="tr-TR" sz="1200" b="1" i="1" kern="1200" dirty="0">
                          <a:solidFill>
                            <a:srgbClr val="000000"/>
                          </a:solidFill>
                          <a:latin typeface="Arial TUR"/>
                          <a:ea typeface="Times New Roman"/>
                          <a:cs typeface="Times New Roman"/>
                        </a:rPr>
                        <a:t>DAİRESİ</a:t>
                      </a:r>
                      <a:endParaRPr lang="tr-TR" sz="1200" dirty="0">
                        <a:latin typeface="Calibri"/>
                        <a:ea typeface="Calibri"/>
                        <a:cs typeface="Times New Roman"/>
                      </a:endParaRPr>
                    </a:p>
                  </a:txBody>
                  <a:tcPr marL="4445" marR="4445" marT="7620" marB="0" anchor="ctr"/>
                </a:tc>
                <a:tc>
                  <a:txBody>
                    <a:bodyPr/>
                    <a:lstStyle/>
                    <a:p>
                      <a:pPr algn="ctr" fontAlgn="ctr">
                        <a:lnSpc>
                          <a:spcPct val="115000"/>
                        </a:lnSpc>
                        <a:spcAft>
                          <a:spcPts val="0"/>
                        </a:spcAft>
                      </a:pPr>
                      <a:r>
                        <a:rPr lang="tr-TR" sz="1200" b="1" i="1" kern="1200">
                          <a:solidFill>
                            <a:srgbClr val="000000"/>
                          </a:solidFill>
                          <a:latin typeface="Arial TUR"/>
                          <a:ea typeface="Times New Roman"/>
                          <a:cs typeface="Times New Roman"/>
                        </a:rPr>
                        <a:t>TAHAKKUK</a:t>
                      </a:r>
                      <a:endParaRPr lang="tr-TR" sz="1200">
                        <a:latin typeface="Calibri"/>
                        <a:ea typeface="Calibri"/>
                        <a:cs typeface="Times New Roman"/>
                      </a:endParaRPr>
                    </a:p>
                  </a:txBody>
                  <a:tcPr marL="4445" marR="4445" marT="7620" marB="0" anchor="ctr"/>
                </a:tc>
                <a:tc>
                  <a:txBody>
                    <a:bodyPr/>
                    <a:lstStyle/>
                    <a:p>
                      <a:pPr algn="ctr" fontAlgn="ctr">
                        <a:lnSpc>
                          <a:spcPct val="115000"/>
                        </a:lnSpc>
                        <a:spcAft>
                          <a:spcPts val="0"/>
                        </a:spcAft>
                      </a:pPr>
                      <a:r>
                        <a:rPr lang="tr-TR" sz="1200" b="1" i="1" kern="1200">
                          <a:solidFill>
                            <a:srgbClr val="000000"/>
                          </a:solidFill>
                          <a:latin typeface="Arial TUR"/>
                          <a:ea typeface="Times New Roman"/>
                          <a:cs typeface="Times New Roman"/>
                        </a:rPr>
                        <a:t>TAHSİLAT </a:t>
                      </a:r>
                      <a:endParaRPr lang="tr-TR" sz="1200">
                        <a:latin typeface="Calibri"/>
                        <a:ea typeface="Calibri"/>
                        <a:cs typeface="Times New Roman"/>
                      </a:endParaRPr>
                    </a:p>
                  </a:txBody>
                  <a:tcPr marL="4445" marR="4445" marT="7620" marB="0" anchor="ctr"/>
                </a:tc>
                <a:tc>
                  <a:txBody>
                    <a:bodyPr/>
                    <a:lstStyle/>
                    <a:p>
                      <a:pPr algn="ctr" fontAlgn="ctr">
                        <a:lnSpc>
                          <a:spcPct val="115000"/>
                        </a:lnSpc>
                        <a:spcAft>
                          <a:spcPts val="0"/>
                        </a:spcAft>
                      </a:pPr>
                      <a:r>
                        <a:rPr lang="tr-TR" sz="1200" b="1" i="1" kern="1200">
                          <a:solidFill>
                            <a:srgbClr val="000000"/>
                          </a:solidFill>
                          <a:latin typeface="Arial TUR"/>
                          <a:ea typeface="Times New Roman"/>
                          <a:cs typeface="Times New Roman"/>
                        </a:rPr>
                        <a:t>BÜTÇE GİDERİ</a:t>
                      </a:r>
                      <a:endParaRPr lang="tr-TR" sz="1200">
                        <a:latin typeface="Calibri"/>
                        <a:ea typeface="Calibri"/>
                        <a:cs typeface="Times New Roman"/>
                      </a:endParaRPr>
                    </a:p>
                  </a:txBody>
                  <a:tcPr marL="4445" marR="4445" marT="7620" marB="0" anchor="ctr"/>
                </a:tc>
                <a:tc>
                  <a:txBody>
                    <a:bodyPr/>
                    <a:lstStyle/>
                    <a:p>
                      <a:pPr algn="ctr" fontAlgn="ctr">
                        <a:lnSpc>
                          <a:spcPct val="115000"/>
                        </a:lnSpc>
                        <a:spcAft>
                          <a:spcPts val="0"/>
                        </a:spcAft>
                      </a:pPr>
                      <a:r>
                        <a:rPr lang="tr-TR" sz="1200" b="1" i="1" kern="1200">
                          <a:solidFill>
                            <a:srgbClr val="000000"/>
                          </a:solidFill>
                          <a:latin typeface="Arial TUR"/>
                          <a:ea typeface="Times New Roman"/>
                          <a:cs typeface="Times New Roman"/>
                        </a:rPr>
                        <a:t>TAHSİLAT ORANI</a:t>
                      </a:r>
                      <a:endParaRPr lang="tr-TR" sz="1200">
                        <a:latin typeface="Calibri"/>
                        <a:ea typeface="Calibri"/>
                        <a:cs typeface="Times New Roman"/>
                      </a:endParaRPr>
                    </a:p>
                  </a:txBody>
                  <a:tcPr marL="4445" marR="4445" marT="7620" marB="0" anchor="ctr"/>
                </a:tc>
              </a:tr>
              <a:tr h="418702">
                <a:tc>
                  <a:txBody>
                    <a:bodyPr/>
                    <a:lstStyle/>
                    <a:p>
                      <a:pPr fontAlgn="ctr">
                        <a:lnSpc>
                          <a:spcPct val="115000"/>
                        </a:lnSpc>
                        <a:spcAft>
                          <a:spcPts val="0"/>
                        </a:spcAft>
                      </a:pPr>
                      <a:r>
                        <a:rPr lang="tr-TR" sz="1400" i="1" kern="1200" dirty="0">
                          <a:solidFill>
                            <a:srgbClr val="000000"/>
                          </a:solidFill>
                          <a:latin typeface="Arial TUR"/>
                          <a:ea typeface="Times New Roman"/>
                          <a:cs typeface="Times New Roman"/>
                        </a:rPr>
                        <a:t>VERGİ DAİRESİ </a:t>
                      </a:r>
                      <a:r>
                        <a:rPr lang="tr-TR" sz="1400" i="1" kern="1200" dirty="0" smtClean="0">
                          <a:solidFill>
                            <a:srgbClr val="000000"/>
                          </a:solidFill>
                          <a:latin typeface="Arial TUR"/>
                          <a:ea typeface="Times New Roman"/>
                          <a:cs typeface="Times New Roman"/>
                        </a:rPr>
                        <a:t>MÜDÜRLÜĞÜ</a:t>
                      </a:r>
                      <a:endParaRPr lang="tr-TR" sz="1400" dirty="0">
                        <a:latin typeface="Calibri"/>
                        <a:ea typeface="Calibri"/>
                        <a:cs typeface="Times New Roman"/>
                      </a:endParaRPr>
                    </a:p>
                  </a:txBody>
                  <a:tcPr marL="4445" marR="4445" marT="7620" marB="0" anchor="ctr"/>
                </a:tc>
                <a:tc>
                  <a:txBody>
                    <a:bodyPr/>
                    <a:lstStyle/>
                    <a:p>
                      <a:pPr algn="r" fontAlgn="ctr"/>
                      <a:r>
                        <a:rPr lang="tr-TR" sz="1400" b="1" i="0" u="none" strike="noStrike" dirty="0">
                          <a:effectLst/>
                          <a:latin typeface="Arial Tur" panose="020B0604020202020204" pitchFamily="34" charset="0"/>
                          <a:cs typeface="Arial Tur" panose="020B0604020202020204" pitchFamily="34" charset="0"/>
                        </a:rPr>
                        <a:t>90.189.212,17</a:t>
                      </a:r>
                    </a:p>
                  </a:txBody>
                  <a:tcPr marL="9525" marR="9525" marT="9525" marB="0" anchor="ctr"/>
                </a:tc>
                <a:tc>
                  <a:txBody>
                    <a:bodyPr/>
                    <a:lstStyle/>
                    <a:p>
                      <a:pPr algn="r" fontAlgn="ctr"/>
                      <a:r>
                        <a:rPr lang="tr-TR" sz="1400" b="1" i="0" u="none" strike="noStrike" dirty="0">
                          <a:effectLst/>
                          <a:latin typeface="Arial Tur" panose="020B0604020202020204" pitchFamily="34" charset="0"/>
                          <a:cs typeface="Arial Tur" panose="020B0604020202020204" pitchFamily="34" charset="0"/>
                        </a:rPr>
                        <a:t>71.992.998,63</a:t>
                      </a:r>
                    </a:p>
                  </a:txBody>
                  <a:tcPr marL="9525" marR="9525" marT="9525" marB="0" anchor="ctr"/>
                </a:tc>
                <a:tc rowSpan="2">
                  <a:txBody>
                    <a:bodyPr/>
                    <a:lstStyle/>
                    <a:p>
                      <a:pPr algn="r" fontAlgn="ctr"/>
                      <a:r>
                        <a:rPr lang="tr-TR" sz="1400" b="1" i="1" u="none" strike="noStrike" dirty="0" smtClean="0">
                          <a:solidFill>
                            <a:srgbClr val="000000"/>
                          </a:solidFill>
                          <a:effectLst/>
                          <a:latin typeface="Arial Tur"/>
                        </a:rPr>
                        <a:t>1.125.115.062,54</a:t>
                      </a:r>
                      <a:endParaRPr lang="tr-TR" sz="1400" b="1" i="1" u="none" strike="noStrike" dirty="0">
                        <a:solidFill>
                          <a:srgbClr val="000000"/>
                        </a:solidFill>
                        <a:effectLst/>
                        <a:latin typeface="Arial Tur"/>
                      </a:endParaRPr>
                    </a:p>
                  </a:txBody>
                  <a:tcPr marL="9525" marR="9525" marT="9525" marB="0" anchor="ctr"/>
                </a:tc>
                <a:tc rowSpan="2">
                  <a:txBody>
                    <a:bodyPr/>
                    <a:lstStyle/>
                    <a:p>
                      <a:pPr algn="r" fontAlgn="ctr"/>
                      <a:r>
                        <a:rPr lang="tr-TR" sz="1400" b="1" i="1" u="none" strike="noStrike" dirty="0" smtClean="0">
                          <a:solidFill>
                            <a:srgbClr val="002060"/>
                          </a:solidFill>
                          <a:effectLst/>
                          <a:latin typeface="Arial Tur"/>
                        </a:rPr>
                        <a:t>89,27%</a:t>
                      </a:r>
                      <a:endParaRPr lang="tr-TR" sz="1400" b="1" i="1" u="none" strike="noStrike" dirty="0">
                        <a:solidFill>
                          <a:srgbClr val="002060"/>
                        </a:solidFill>
                        <a:effectLst/>
                        <a:latin typeface="Arial Tur"/>
                      </a:endParaRPr>
                    </a:p>
                  </a:txBody>
                  <a:tcPr marL="9525" marR="9525" marT="9525" marB="0" anchor="ctr"/>
                </a:tc>
              </a:tr>
              <a:tr h="418702">
                <a:tc>
                  <a:txBody>
                    <a:bodyPr/>
                    <a:lstStyle/>
                    <a:p>
                      <a:pPr fontAlgn="ctr">
                        <a:lnSpc>
                          <a:spcPct val="115000"/>
                        </a:lnSpc>
                        <a:spcAft>
                          <a:spcPts val="0"/>
                        </a:spcAft>
                      </a:pPr>
                      <a:r>
                        <a:rPr lang="tr-TR" sz="1400" i="1" dirty="0" smtClean="0">
                          <a:latin typeface="Arial Tur" panose="020B0604020202020204" pitchFamily="34" charset="0"/>
                          <a:ea typeface="Calibri"/>
                          <a:cs typeface="Arial Tur" panose="020B0604020202020204" pitchFamily="34" charset="0"/>
                        </a:rPr>
                        <a:t>MUHASEBE MÜDÜRLÜĞÜ</a:t>
                      </a:r>
                      <a:endParaRPr lang="tr-TR" sz="1400" i="1" dirty="0">
                        <a:latin typeface="Arial Tur" panose="020B0604020202020204" pitchFamily="34" charset="0"/>
                        <a:ea typeface="Calibri"/>
                        <a:cs typeface="Arial Tur" panose="020B0604020202020204" pitchFamily="34" charset="0"/>
                      </a:endParaRPr>
                    </a:p>
                  </a:txBody>
                  <a:tcPr marL="4445" marR="4445" marT="7620" marB="0" anchor="ctr"/>
                </a:tc>
                <a:tc>
                  <a:txBody>
                    <a:bodyPr/>
                    <a:lstStyle/>
                    <a:p>
                      <a:pPr algn="r" fontAlgn="ctr"/>
                      <a:r>
                        <a:rPr lang="tr-TR" sz="1400" b="1" i="1" u="none" strike="noStrike" dirty="0">
                          <a:solidFill>
                            <a:srgbClr val="000000"/>
                          </a:solidFill>
                          <a:effectLst/>
                          <a:latin typeface="Arial Tur"/>
                        </a:rPr>
                        <a:t>79.368.904,69</a:t>
                      </a:r>
                    </a:p>
                  </a:txBody>
                  <a:tcPr marL="9525" marR="9525" marT="9525" marB="0" anchor="ctr"/>
                </a:tc>
                <a:tc>
                  <a:txBody>
                    <a:bodyPr/>
                    <a:lstStyle/>
                    <a:p>
                      <a:pPr algn="r" fontAlgn="ctr"/>
                      <a:r>
                        <a:rPr lang="tr-TR" sz="1400" b="1" i="1" u="none" strike="noStrike" dirty="0">
                          <a:solidFill>
                            <a:srgbClr val="000000"/>
                          </a:solidFill>
                          <a:effectLst/>
                          <a:latin typeface="Arial Tur"/>
                        </a:rPr>
                        <a:t>79.368.904,69</a:t>
                      </a:r>
                    </a:p>
                  </a:txBody>
                  <a:tcPr marL="9525" marR="9525" marT="9525" marB="0" anchor="ctr"/>
                </a:tc>
                <a:tc vMerge="1">
                  <a:txBody>
                    <a:bodyPr/>
                    <a:lstStyle/>
                    <a:p>
                      <a:pPr algn="r" fontAlgn="ctr"/>
                      <a:endParaRPr lang="tr-TR" sz="1400" b="1" i="1" u="none" strike="noStrike" dirty="0">
                        <a:effectLst/>
                        <a:latin typeface="Arial Tur"/>
                      </a:endParaRPr>
                    </a:p>
                  </a:txBody>
                  <a:tcPr marL="9525" marR="9525" marT="9525" marB="0" anchor="ctr"/>
                </a:tc>
                <a:tc vMerge="1">
                  <a:txBody>
                    <a:bodyPr/>
                    <a:lstStyle/>
                    <a:p>
                      <a:pPr algn="r" fontAlgn="ctr"/>
                      <a:endParaRPr lang="tr-TR" sz="1400" b="1" i="1" u="none" strike="noStrike" dirty="0">
                        <a:solidFill>
                          <a:srgbClr val="002060"/>
                        </a:solidFill>
                        <a:effectLst/>
                        <a:latin typeface="Arial Tur"/>
                      </a:endParaRPr>
                    </a:p>
                  </a:txBody>
                  <a:tcPr marL="9525" marR="9525" marT="9525" marB="0" anchor="ctr"/>
                </a:tc>
              </a:tr>
              <a:tr h="418702">
                <a:tc>
                  <a:txBody>
                    <a:bodyPr/>
                    <a:lstStyle/>
                    <a:p>
                      <a:pPr fontAlgn="ctr">
                        <a:lnSpc>
                          <a:spcPct val="115000"/>
                        </a:lnSpc>
                        <a:spcAft>
                          <a:spcPts val="0"/>
                        </a:spcAft>
                      </a:pPr>
                      <a:r>
                        <a:rPr lang="tr-TR" sz="1400" i="1" kern="1200" dirty="0">
                          <a:solidFill>
                            <a:srgbClr val="000000"/>
                          </a:solidFill>
                          <a:latin typeface="Arial TUR"/>
                          <a:ea typeface="Times New Roman"/>
                          <a:cs typeface="Times New Roman"/>
                        </a:rPr>
                        <a:t>ÇEMİŞGEZEK MALMÜDÜR. </a:t>
                      </a:r>
                      <a:endParaRPr lang="tr-TR" sz="1400" dirty="0">
                        <a:latin typeface="Calibri"/>
                        <a:ea typeface="Calibri"/>
                        <a:cs typeface="Times New Roman"/>
                      </a:endParaRPr>
                    </a:p>
                  </a:txBody>
                  <a:tcPr marL="4445" marR="4445" marT="7620" marB="0" anchor="ctr"/>
                </a:tc>
                <a:tc>
                  <a:txBody>
                    <a:bodyPr/>
                    <a:lstStyle/>
                    <a:p>
                      <a:pPr algn="r" fontAlgn="ctr"/>
                      <a:r>
                        <a:rPr lang="tr-TR" sz="1400" b="1" i="1" u="none" strike="noStrike" dirty="0">
                          <a:effectLst/>
                          <a:latin typeface="Arial Tur"/>
                        </a:rPr>
                        <a:t>4.761.884,58</a:t>
                      </a:r>
                    </a:p>
                  </a:txBody>
                  <a:tcPr marL="9525" marR="9525" marT="9525" marB="0" anchor="ctr"/>
                </a:tc>
                <a:tc>
                  <a:txBody>
                    <a:bodyPr/>
                    <a:lstStyle/>
                    <a:p>
                      <a:pPr algn="r" fontAlgn="ctr"/>
                      <a:r>
                        <a:rPr lang="tr-TR" sz="1400" b="1" i="1" u="none" strike="noStrike">
                          <a:effectLst/>
                          <a:latin typeface="Arial Tur"/>
                        </a:rPr>
                        <a:t>3.299.750,50</a:t>
                      </a:r>
                    </a:p>
                  </a:txBody>
                  <a:tcPr marL="9525" marR="9525" marT="9525" marB="0" anchor="ctr"/>
                </a:tc>
                <a:tc>
                  <a:txBody>
                    <a:bodyPr/>
                    <a:lstStyle/>
                    <a:p>
                      <a:pPr algn="r" fontAlgn="ctr"/>
                      <a:r>
                        <a:rPr lang="tr-TR" sz="1400" b="1" i="1" u="none" strike="noStrike" dirty="0">
                          <a:effectLst/>
                          <a:latin typeface="Arial Tur"/>
                        </a:rPr>
                        <a:t>45.359.300,21</a:t>
                      </a:r>
                    </a:p>
                  </a:txBody>
                  <a:tcPr marL="9525" marR="9525" marT="9525" marB="0" anchor="ctr"/>
                </a:tc>
                <a:tc>
                  <a:txBody>
                    <a:bodyPr/>
                    <a:lstStyle/>
                    <a:p>
                      <a:pPr algn="r" fontAlgn="ctr"/>
                      <a:r>
                        <a:rPr lang="tr-TR" sz="1400" b="1" i="1" u="none" strike="noStrike">
                          <a:solidFill>
                            <a:srgbClr val="000000"/>
                          </a:solidFill>
                          <a:effectLst/>
                          <a:latin typeface="Arial Tur"/>
                        </a:rPr>
                        <a:t>69,30%</a:t>
                      </a:r>
                    </a:p>
                  </a:txBody>
                  <a:tcPr marL="9525" marR="9525" marT="9525" marB="0" anchor="ctr"/>
                </a:tc>
              </a:tr>
              <a:tr h="336012">
                <a:tc>
                  <a:txBody>
                    <a:bodyPr/>
                    <a:lstStyle/>
                    <a:p>
                      <a:pPr fontAlgn="ctr">
                        <a:lnSpc>
                          <a:spcPct val="115000"/>
                        </a:lnSpc>
                        <a:spcAft>
                          <a:spcPts val="0"/>
                        </a:spcAft>
                      </a:pPr>
                      <a:r>
                        <a:rPr lang="tr-TR" sz="1400" i="1" kern="1200">
                          <a:solidFill>
                            <a:srgbClr val="000000"/>
                          </a:solidFill>
                          <a:latin typeface="Arial TUR"/>
                          <a:ea typeface="Times New Roman"/>
                          <a:cs typeface="Times New Roman"/>
                        </a:rPr>
                        <a:t>HOZAT MALMÜDÜR. </a:t>
                      </a:r>
                      <a:endParaRPr lang="tr-TR" sz="1400">
                        <a:latin typeface="Calibri"/>
                        <a:ea typeface="Calibri"/>
                        <a:cs typeface="Times New Roman"/>
                      </a:endParaRPr>
                    </a:p>
                  </a:txBody>
                  <a:tcPr marL="4445" marR="4445" marT="7620" marB="0" anchor="ctr"/>
                </a:tc>
                <a:tc>
                  <a:txBody>
                    <a:bodyPr/>
                    <a:lstStyle/>
                    <a:p>
                      <a:pPr algn="r" fontAlgn="ctr"/>
                      <a:r>
                        <a:rPr lang="tr-TR" sz="1400" b="1" i="1" u="none" strike="noStrike">
                          <a:effectLst/>
                          <a:latin typeface="Arial Tur"/>
                        </a:rPr>
                        <a:t>11.220.941,62</a:t>
                      </a:r>
                    </a:p>
                  </a:txBody>
                  <a:tcPr marL="9525" marR="9525" marT="9525" marB="0" anchor="ctr"/>
                </a:tc>
                <a:tc>
                  <a:txBody>
                    <a:bodyPr/>
                    <a:lstStyle/>
                    <a:p>
                      <a:pPr algn="r" fontAlgn="ctr"/>
                      <a:r>
                        <a:rPr lang="tr-TR" sz="1400" b="1" i="1" u="none" strike="noStrike">
                          <a:effectLst/>
                          <a:latin typeface="Arial Tur"/>
                        </a:rPr>
                        <a:t>10.390.193,44</a:t>
                      </a:r>
                    </a:p>
                  </a:txBody>
                  <a:tcPr marL="9525" marR="9525" marT="9525" marB="0" anchor="ctr"/>
                </a:tc>
                <a:tc>
                  <a:txBody>
                    <a:bodyPr/>
                    <a:lstStyle/>
                    <a:p>
                      <a:pPr algn="r" fontAlgn="ctr"/>
                      <a:r>
                        <a:rPr lang="tr-TR" sz="1400" b="1" i="1" u="none" strike="noStrike" dirty="0">
                          <a:effectLst/>
                          <a:latin typeface="Arial Tur"/>
                        </a:rPr>
                        <a:t>123.047.602,20</a:t>
                      </a:r>
                    </a:p>
                  </a:txBody>
                  <a:tcPr marL="9525" marR="9525" marT="9525" marB="0" anchor="ctr"/>
                </a:tc>
                <a:tc>
                  <a:txBody>
                    <a:bodyPr/>
                    <a:lstStyle/>
                    <a:p>
                      <a:pPr algn="r" fontAlgn="ctr"/>
                      <a:r>
                        <a:rPr lang="tr-TR" sz="1400" b="1" i="1" u="none" strike="noStrike">
                          <a:solidFill>
                            <a:srgbClr val="000000"/>
                          </a:solidFill>
                          <a:effectLst/>
                          <a:latin typeface="Arial Tur"/>
                        </a:rPr>
                        <a:t>92,60%</a:t>
                      </a:r>
                    </a:p>
                  </a:txBody>
                  <a:tcPr marL="9525" marR="9525" marT="9525" marB="0" anchor="ctr"/>
                </a:tc>
              </a:tr>
              <a:tr h="336012">
                <a:tc>
                  <a:txBody>
                    <a:bodyPr/>
                    <a:lstStyle/>
                    <a:p>
                      <a:pPr fontAlgn="ctr">
                        <a:lnSpc>
                          <a:spcPct val="115000"/>
                        </a:lnSpc>
                        <a:spcAft>
                          <a:spcPts val="0"/>
                        </a:spcAft>
                      </a:pPr>
                      <a:r>
                        <a:rPr lang="tr-TR" sz="1400" i="1" kern="1200">
                          <a:solidFill>
                            <a:srgbClr val="000000"/>
                          </a:solidFill>
                          <a:latin typeface="Arial TUR"/>
                          <a:ea typeface="Times New Roman"/>
                          <a:cs typeface="Times New Roman"/>
                        </a:rPr>
                        <a:t>MAZGİRT MALMÜDÜR. </a:t>
                      </a:r>
                      <a:endParaRPr lang="tr-TR" sz="1400">
                        <a:latin typeface="Calibri"/>
                        <a:ea typeface="Calibri"/>
                        <a:cs typeface="Times New Roman"/>
                      </a:endParaRPr>
                    </a:p>
                  </a:txBody>
                  <a:tcPr marL="4445" marR="4445" marT="7620" marB="0" anchor="ctr"/>
                </a:tc>
                <a:tc>
                  <a:txBody>
                    <a:bodyPr/>
                    <a:lstStyle/>
                    <a:p>
                      <a:pPr algn="r" fontAlgn="ctr"/>
                      <a:r>
                        <a:rPr lang="tr-TR" sz="1400" b="1" i="1" u="none" strike="noStrike">
                          <a:solidFill>
                            <a:srgbClr val="000000"/>
                          </a:solidFill>
                          <a:effectLst/>
                          <a:latin typeface="Arial Tur"/>
                        </a:rPr>
                        <a:t>3.499.721,35</a:t>
                      </a:r>
                    </a:p>
                  </a:txBody>
                  <a:tcPr marL="9525" marR="9525" marT="9525" marB="0" anchor="ctr"/>
                </a:tc>
                <a:tc>
                  <a:txBody>
                    <a:bodyPr/>
                    <a:lstStyle/>
                    <a:p>
                      <a:pPr algn="r" fontAlgn="ctr"/>
                      <a:r>
                        <a:rPr lang="tr-TR" sz="1400" b="1" i="1" u="none" strike="noStrike">
                          <a:solidFill>
                            <a:srgbClr val="000000"/>
                          </a:solidFill>
                          <a:effectLst/>
                          <a:latin typeface="Arial Tur"/>
                        </a:rPr>
                        <a:t>2.212.162,38</a:t>
                      </a:r>
                    </a:p>
                  </a:txBody>
                  <a:tcPr marL="9525" marR="9525" marT="9525" marB="0" anchor="ctr"/>
                </a:tc>
                <a:tc>
                  <a:txBody>
                    <a:bodyPr/>
                    <a:lstStyle/>
                    <a:p>
                      <a:pPr algn="r" fontAlgn="ctr"/>
                      <a:r>
                        <a:rPr lang="tr-TR" sz="1400" b="1" i="1" u="none" strike="noStrike" dirty="0">
                          <a:effectLst/>
                          <a:latin typeface="Arial Tur"/>
                        </a:rPr>
                        <a:t>22.855.645,99</a:t>
                      </a:r>
                    </a:p>
                  </a:txBody>
                  <a:tcPr marL="9525" marR="9525" marT="9525" marB="0" anchor="ctr"/>
                </a:tc>
                <a:tc>
                  <a:txBody>
                    <a:bodyPr/>
                    <a:lstStyle/>
                    <a:p>
                      <a:pPr algn="r" fontAlgn="ctr"/>
                      <a:r>
                        <a:rPr lang="tr-TR" sz="1400" b="1" i="1" u="none" strike="noStrike" dirty="0">
                          <a:solidFill>
                            <a:srgbClr val="000000"/>
                          </a:solidFill>
                          <a:effectLst/>
                          <a:latin typeface="Arial Tur"/>
                        </a:rPr>
                        <a:t>63,21%</a:t>
                      </a:r>
                    </a:p>
                  </a:txBody>
                  <a:tcPr marL="9525" marR="9525" marT="9525" marB="0" anchor="ctr"/>
                </a:tc>
              </a:tr>
              <a:tr h="336012">
                <a:tc>
                  <a:txBody>
                    <a:bodyPr/>
                    <a:lstStyle/>
                    <a:p>
                      <a:pPr fontAlgn="ctr">
                        <a:lnSpc>
                          <a:spcPct val="115000"/>
                        </a:lnSpc>
                        <a:spcAft>
                          <a:spcPts val="0"/>
                        </a:spcAft>
                      </a:pPr>
                      <a:r>
                        <a:rPr lang="tr-TR" sz="1400" i="1" kern="1200">
                          <a:solidFill>
                            <a:srgbClr val="000000"/>
                          </a:solidFill>
                          <a:latin typeface="Arial TUR"/>
                          <a:ea typeface="Times New Roman"/>
                          <a:cs typeface="Times New Roman"/>
                        </a:rPr>
                        <a:t>NAZIMİYE MALMÜDÜR. </a:t>
                      </a:r>
                      <a:endParaRPr lang="tr-TR" sz="1400">
                        <a:latin typeface="Calibri"/>
                        <a:ea typeface="Calibri"/>
                        <a:cs typeface="Times New Roman"/>
                      </a:endParaRPr>
                    </a:p>
                  </a:txBody>
                  <a:tcPr marL="4445" marR="4445" marT="7620" marB="0" anchor="ctr"/>
                </a:tc>
                <a:tc>
                  <a:txBody>
                    <a:bodyPr/>
                    <a:lstStyle/>
                    <a:p>
                      <a:pPr algn="r" fontAlgn="ctr"/>
                      <a:r>
                        <a:rPr lang="tr-TR" sz="1400" b="1" i="1" u="none" strike="noStrike">
                          <a:solidFill>
                            <a:srgbClr val="000000"/>
                          </a:solidFill>
                          <a:effectLst/>
                          <a:latin typeface="Arial Tur"/>
                        </a:rPr>
                        <a:t>2.792.459,99</a:t>
                      </a:r>
                    </a:p>
                  </a:txBody>
                  <a:tcPr marL="9525" marR="9525" marT="9525" marB="0" anchor="ctr"/>
                </a:tc>
                <a:tc>
                  <a:txBody>
                    <a:bodyPr/>
                    <a:lstStyle/>
                    <a:p>
                      <a:pPr algn="r" fontAlgn="ctr"/>
                      <a:r>
                        <a:rPr lang="tr-TR" sz="1400" b="1" i="1" u="none" strike="noStrike">
                          <a:solidFill>
                            <a:srgbClr val="000000"/>
                          </a:solidFill>
                          <a:effectLst/>
                          <a:latin typeface="Arial Tur"/>
                        </a:rPr>
                        <a:t>1.534.799,19</a:t>
                      </a:r>
                    </a:p>
                  </a:txBody>
                  <a:tcPr marL="9525" marR="9525" marT="9525" marB="0" anchor="ctr"/>
                </a:tc>
                <a:tc>
                  <a:txBody>
                    <a:bodyPr/>
                    <a:lstStyle/>
                    <a:p>
                      <a:pPr algn="r" fontAlgn="ctr"/>
                      <a:r>
                        <a:rPr lang="tr-TR" sz="1400" b="1" i="1" u="none" strike="noStrike">
                          <a:solidFill>
                            <a:srgbClr val="000000"/>
                          </a:solidFill>
                          <a:effectLst/>
                          <a:latin typeface="Arial Tur"/>
                        </a:rPr>
                        <a:t>10.750.043,64</a:t>
                      </a:r>
                    </a:p>
                  </a:txBody>
                  <a:tcPr marL="9525" marR="9525" marT="9525" marB="0" anchor="ctr"/>
                </a:tc>
                <a:tc>
                  <a:txBody>
                    <a:bodyPr/>
                    <a:lstStyle/>
                    <a:p>
                      <a:pPr algn="r" fontAlgn="ctr"/>
                      <a:r>
                        <a:rPr lang="tr-TR" sz="1400" b="1" i="1" u="none" strike="noStrike">
                          <a:solidFill>
                            <a:srgbClr val="000000"/>
                          </a:solidFill>
                          <a:effectLst/>
                          <a:latin typeface="Arial Tur"/>
                        </a:rPr>
                        <a:t>54,96%</a:t>
                      </a:r>
                    </a:p>
                  </a:txBody>
                  <a:tcPr marL="9525" marR="9525" marT="9525" marB="0" anchor="ctr"/>
                </a:tc>
              </a:tr>
              <a:tr h="336012">
                <a:tc>
                  <a:txBody>
                    <a:bodyPr/>
                    <a:lstStyle/>
                    <a:p>
                      <a:pPr fontAlgn="ctr">
                        <a:lnSpc>
                          <a:spcPct val="115000"/>
                        </a:lnSpc>
                        <a:spcAft>
                          <a:spcPts val="0"/>
                        </a:spcAft>
                      </a:pPr>
                      <a:r>
                        <a:rPr lang="tr-TR" sz="1400" i="1" kern="1200">
                          <a:solidFill>
                            <a:srgbClr val="000000"/>
                          </a:solidFill>
                          <a:latin typeface="Arial TUR"/>
                          <a:ea typeface="Times New Roman"/>
                          <a:cs typeface="Times New Roman"/>
                        </a:rPr>
                        <a:t>OVACIK MALMÜDÜR. </a:t>
                      </a:r>
                      <a:endParaRPr lang="tr-TR" sz="1400">
                        <a:latin typeface="Calibri"/>
                        <a:ea typeface="Calibri"/>
                        <a:cs typeface="Times New Roman"/>
                      </a:endParaRPr>
                    </a:p>
                  </a:txBody>
                  <a:tcPr marL="4445" marR="4445" marT="7620" marB="0" anchor="ctr"/>
                </a:tc>
                <a:tc>
                  <a:txBody>
                    <a:bodyPr/>
                    <a:lstStyle/>
                    <a:p>
                      <a:pPr algn="r" fontAlgn="ctr"/>
                      <a:r>
                        <a:rPr lang="tr-TR" sz="1400" b="1" i="1" u="none" strike="noStrike">
                          <a:effectLst/>
                          <a:latin typeface="Arial Tur"/>
                        </a:rPr>
                        <a:t>6.045.190,50</a:t>
                      </a:r>
                    </a:p>
                  </a:txBody>
                  <a:tcPr marL="9525" marR="9525" marT="9525" marB="0" anchor="ctr"/>
                </a:tc>
                <a:tc>
                  <a:txBody>
                    <a:bodyPr/>
                    <a:lstStyle/>
                    <a:p>
                      <a:pPr algn="r" fontAlgn="ctr"/>
                      <a:r>
                        <a:rPr lang="tr-TR" sz="1400" b="1" i="1" u="none" strike="noStrike" dirty="0">
                          <a:effectLst/>
                          <a:latin typeface="Arial Tur"/>
                        </a:rPr>
                        <a:t>3.598.379,80</a:t>
                      </a:r>
                    </a:p>
                  </a:txBody>
                  <a:tcPr marL="9525" marR="9525" marT="9525" marB="0" anchor="ctr"/>
                </a:tc>
                <a:tc>
                  <a:txBody>
                    <a:bodyPr/>
                    <a:lstStyle/>
                    <a:p>
                      <a:pPr algn="r" fontAlgn="ctr"/>
                      <a:r>
                        <a:rPr lang="tr-TR" sz="1400" b="1" i="1" u="none" strike="noStrike">
                          <a:effectLst/>
                          <a:latin typeface="Arial Tur"/>
                        </a:rPr>
                        <a:t>15.649.075,29</a:t>
                      </a:r>
                    </a:p>
                  </a:txBody>
                  <a:tcPr marL="9525" marR="9525" marT="9525" marB="0" anchor="ctr"/>
                </a:tc>
                <a:tc>
                  <a:txBody>
                    <a:bodyPr/>
                    <a:lstStyle/>
                    <a:p>
                      <a:pPr algn="r" fontAlgn="ctr"/>
                      <a:r>
                        <a:rPr lang="tr-TR" sz="1400" b="1" i="1" u="none" strike="noStrike">
                          <a:solidFill>
                            <a:srgbClr val="000000"/>
                          </a:solidFill>
                          <a:effectLst/>
                          <a:latin typeface="Arial Tur"/>
                        </a:rPr>
                        <a:t>59,52%</a:t>
                      </a:r>
                    </a:p>
                  </a:txBody>
                  <a:tcPr marL="9525" marR="9525" marT="9525" marB="0" anchor="ctr"/>
                </a:tc>
              </a:tr>
              <a:tr h="336012">
                <a:tc>
                  <a:txBody>
                    <a:bodyPr/>
                    <a:lstStyle/>
                    <a:p>
                      <a:pPr fontAlgn="ctr">
                        <a:lnSpc>
                          <a:spcPct val="115000"/>
                        </a:lnSpc>
                        <a:spcAft>
                          <a:spcPts val="0"/>
                        </a:spcAft>
                      </a:pPr>
                      <a:r>
                        <a:rPr lang="tr-TR" sz="1400" i="1" kern="1200">
                          <a:solidFill>
                            <a:srgbClr val="000000"/>
                          </a:solidFill>
                          <a:latin typeface="Arial TUR"/>
                          <a:ea typeface="Times New Roman"/>
                          <a:cs typeface="Times New Roman"/>
                        </a:rPr>
                        <a:t>PERTEK MALMÜDÜR. </a:t>
                      </a:r>
                      <a:endParaRPr lang="tr-TR" sz="1400">
                        <a:latin typeface="Calibri"/>
                        <a:ea typeface="Calibri"/>
                        <a:cs typeface="Times New Roman"/>
                      </a:endParaRPr>
                    </a:p>
                  </a:txBody>
                  <a:tcPr marL="4445" marR="4445" marT="7620" marB="0" anchor="ctr"/>
                </a:tc>
                <a:tc>
                  <a:txBody>
                    <a:bodyPr/>
                    <a:lstStyle/>
                    <a:p>
                      <a:pPr algn="r" fontAlgn="ctr"/>
                      <a:r>
                        <a:rPr lang="tr-TR" sz="1400" b="1" i="1" u="none" strike="noStrike">
                          <a:effectLst/>
                          <a:latin typeface="Arial Tur"/>
                        </a:rPr>
                        <a:t>10.683.139,05</a:t>
                      </a:r>
                    </a:p>
                  </a:txBody>
                  <a:tcPr marL="9525" marR="9525" marT="9525" marB="0" anchor="ctr"/>
                </a:tc>
                <a:tc>
                  <a:txBody>
                    <a:bodyPr/>
                    <a:lstStyle/>
                    <a:p>
                      <a:pPr algn="r" fontAlgn="ctr"/>
                      <a:r>
                        <a:rPr lang="tr-TR" sz="1400" b="1" i="1" u="none" strike="noStrike">
                          <a:effectLst/>
                          <a:latin typeface="Arial Tur"/>
                        </a:rPr>
                        <a:t>8.770.225,07</a:t>
                      </a:r>
                    </a:p>
                  </a:txBody>
                  <a:tcPr marL="9525" marR="9525" marT="9525" marB="0" anchor="ctr"/>
                </a:tc>
                <a:tc>
                  <a:txBody>
                    <a:bodyPr/>
                    <a:lstStyle/>
                    <a:p>
                      <a:pPr algn="r" fontAlgn="ctr"/>
                      <a:r>
                        <a:rPr lang="tr-TR" sz="1400" b="1" i="1" u="none" strike="noStrike">
                          <a:effectLst/>
                          <a:latin typeface="Arial Tur"/>
                        </a:rPr>
                        <a:t>46.011.699,20</a:t>
                      </a:r>
                    </a:p>
                  </a:txBody>
                  <a:tcPr marL="9525" marR="9525" marT="9525" marB="0" anchor="ctr"/>
                </a:tc>
                <a:tc>
                  <a:txBody>
                    <a:bodyPr/>
                    <a:lstStyle/>
                    <a:p>
                      <a:pPr algn="r" fontAlgn="ctr"/>
                      <a:r>
                        <a:rPr lang="tr-TR" sz="1400" b="1" i="1" u="none" strike="noStrike">
                          <a:solidFill>
                            <a:srgbClr val="000000"/>
                          </a:solidFill>
                          <a:effectLst/>
                          <a:latin typeface="Arial Tur"/>
                        </a:rPr>
                        <a:t>82,09%</a:t>
                      </a:r>
                    </a:p>
                  </a:txBody>
                  <a:tcPr marL="9525" marR="9525" marT="9525" marB="0" anchor="ctr"/>
                </a:tc>
              </a:tr>
              <a:tr h="336012">
                <a:tc>
                  <a:txBody>
                    <a:bodyPr/>
                    <a:lstStyle/>
                    <a:p>
                      <a:pPr fontAlgn="ctr">
                        <a:lnSpc>
                          <a:spcPct val="115000"/>
                        </a:lnSpc>
                        <a:spcAft>
                          <a:spcPts val="0"/>
                        </a:spcAft>
                      </a:pPr>
                      <a:r>
                        <a:rPr lang="tr-TR" sz="1400" i="1" kern="1200" dirty="0">
                          <a:solidFill>
                            <a:srgbClr val="000000"/>
                          </a:solidFill>
                          <a:latin typeface="Arial TUR"/>
                          <a:ea typeface="Times New Roman"/>
                          <a:cs typeface="Times New Roman"/>
                        </a:rPr>
                        <a:t>PÜLÜMÜR MALMÜDÜR. </a:t>
                      </a:r>
                      <a:endParaRPr lang="tr-TR" sz="1400" dirty="0">
                        <a:latin typeface="Calibri"/>
                        <a:ea typeface="Calibri"/>
                        <a:cs typeface="Times New Roman"/>
                      </a:endParaRPr>
                    </a:p>
                  </a:txBody>
                  <a:tcPr marL="4445" marR="4445" marT="7620" marB="0" anchor="ctr"/>
                </a:tc>
                <a:tc>
                  <a:txBody>
                    <a:bodyPr/>
                    <a:lstStyle/>
                    <a:p>
                      <a:pPr algn="r" fontAlgn="ctr"/>
                      <a:r>
                        <a:rPr lang="tr-TR" sz="1400" b="1" i="1" u="none" strike="noStrike">
                          <a:effectLst/>
                          <a:latin typeface="Arial Tur"/>
                        </a:rPr>
                        <a:t>2.937.854,96</a:t>
                      </a:r>
                    </a:p>
                  </a:txBody>
                  <a:tcPr marL="9525" marR="9525" marT="9525" marB="0" anchor="ctr"/>
                </a:tc>
                <a:tc>
                  <a:txBody>
                    <a:bodyPr/>
                    <a:lstStyle/>
                    <a:p>
                      <a:pPr algn="r" fontAlgn="ctr"/>
                      <a:r>
                        <a:rPr lang="tr-TR" sz="1400" b="1" i="1" u="none" strike="noStrike">
                          <a:effectLst/>
                          <a:latin typeface="Arial Tur"/>
                        </a:rPr>
                        <a:t>2.539.389,22</a:t>
                      </a:r>
                    </a:p>
                  </a:txBody>
                  <a:tcPr marL="9525" marR="9525" marT="9525" marB="0" anchor="ctr"/>
                </a:tc>
                <a:tc>
                  <a:txBody>
                    <a:bodyPr/>
                    <a:lstStyle/>
                    <a:p>
                      <a:pPr algn="r" fontAlgn="ctr"/>
                      <a:r>
                        <a:rPr lang="tr-TR" sz="1400" b="1" i="1" u="none" strike="noStrike">
                          <a:effectLst/>
                          <a:latin typeface="Arial Tur"/>
                        </a:rPr>
                        <a:t>12.586.923,30</a:t>
                      </a:r>
                    </a:p>
                  </a:txBody>
                  <a:tcPr marL="9525" marR="9525" marT="9525" marB="0" anchor="ctr"/>
                </a:tc>
                <a:tc>
                  <a:txBody>
                    <a:bodyPr/>
                    <a:lstStyle/>
                    <a:p>
                      <a:pPr algn="r" fontAlgn="ctr"/>
                      <a:r>
                        <a:rPr lang="tr-TR" sz="1400" b="1" i="1" u="none" strike="noStrike">
                          <a:solidFill>
                            <a:srgbClr val="000000"/>
                          </a:solidFill>
                          <a:effectLst/>
                          <a:latin typeface="Arial Tur"/>
                        </a:rPr>
                        <a:t>86,44%</a:t>
                      </a:r>
                    </a:p>
                  </a:txBody>
                  <a:tcPr marL="9525" marR="9525" marT="9525" marB="0" anchor="ctr"/>
                </a:tc>
              </a:tr>
              <a:tr h="336012">
                <a:tc>
                  <a:txBody>
                    <a:bodyPr/>
                    <a:lstStyle/>
                    <a:p>
                      <a:pPr fontAlgn="ctr">
                        <a:lnSpc>
                          <a:spcPct val="115000"/>
                        </a:lnSpc>
                        <a:spcAft>
                          <a:spcPts val="0"/>
                        </a:spcAft>
                      </a:pPr>
                      <a:r>
                        <a:rPr lang="pt-BR" sz="1400" b="1" i="1" kern="1200" dirty="0">
                          <a:solidFill>
                            <a:srgbClr val="000080"/>
                          </a:solidFill>
                          <a:latin typeface="Arial TUR"/>
                          <a:ea typeface="Times New Roman"/>
                          <a:cs typeface="Times New Roman"/>
                        </a:rPr>
                        <a:t>T O P L A M </a:t>
                      </a:r>
                      <a:endParaRPr lang="tr-TR" sz="1400" dirty="0">
                        <a:latin typeface="Calibri"/>
                        <a:ea typeface="Calibri"/>
                        <a:cs typeface="Times New Roman"/>
                      </a:endParaRPr>
                    </a:p>
                  </a:txBody>
                  <a:tcPr marL="4445" marR="4445" marT="7620" marB="0" anchor="ctr"/>
                </a:tc>
                <a:tc>
                  <a:txBody>
                    <a:bodyPr/>
                    <a:lstStyle/>
                    <a:p>
                      <a:pPr algn="r" fontAlgn="ctr"/>
                      <a:r>
                        <a:rPr lang="tr-TR" sz="1400" b="1" i="1" u="none" strike="noStrike">
                          <a:solidFill>
                            <a:srgbClr val="000080"/>
                          </a:solidFill>
                          <a:effectLst/>
                          <a:latin typeface="Arial Tur"/>
                        </a:rPr>
                        <a:t>121.310.096,74</a:t>
                      </a:r>
                    </a:p>
                  </a:txBody>
                  <a:tcPr marL="9525" marR="9525" marT="9525" marB="0" anchor="ctr"/>
                </a:tc>
                <a:tc>
                  <a:txBody>
                    <a:bodyPr/>
                    <a:lstStyle/>
                    <a:p>
                      <a:pPr algn="r" fontAlgn="ctr"/>
                      <a:r>
                        <a:rPr lang="tr-TR" sz="1400" b="1" i="1" u="none" strike="noStrike">
                          <a:solidFill>
                            <a:srgbClr val="000080"/>
                          </a:solidFill>
                          <a:effectLst/>
                          <a:latin typeface="Arial Tur"/>
                        </a:rPr>
                        <a:t>111.713.804,29</a:t>
                      </a:r>
                    </a:p>
                  </a:txBody>
                  <a:tcPr marL="9525" marR="9525" marT="9525" marB="0" anchor="ctr"/>
                </a:tc>
                <a:tc>
                  <a:txBody>
                    <a:bodyPr/>
                    <a:lstStyle/>
                    <a:p>
                      <a:pPr algn="r" fontAlgn="ctr"/>
                      <a:r>
                        <a:rPr lang="tr-TR" sz="1400" b="1" i="1" u="none" strike="noStrike" dirty="0">
                          <a:solidFill>
                            <a:srgbClr val="000080"/>
                          </a:solidFill>
                          <a:effectLst/>
                          <a:latin typeface="Arial Tur"/>
                        </a:rPr>
                        <a:t>1.401.375.352,37</a:t>
                      </a:r>
                    </a:p>
                  </a:txBody>
                  <a:tcPr marL="9525" marR="9525" marT="9525" marB="0" anchor="ctr"/>
                </a:tc>
                <a:tc>
                  <a:txBody>
                    <a:bodyPr/>
                    <a:lstStyle/>
                    <a:p>
                      <a:pPr algn="r" fontAlgn="ctr"/>
                      <a:r>
                        <a:rPr lang="tr-TR" sz="1400" b="1" i="1" u="none" strike="noStrike" dirty="0">
                          <a:solidFill>
                            <a:srgbClr val="000080"/>
                          </a:solidFill>
                          <a:effectLst/>
                          <a:latin typeface="Arial Tur"/>
                        </a:rPr>
                        <a:t>%  92</a:t>
                      </a:r>
                    </a:p>
                  </a:txBody>
                  <a:tcPr marL="9525" marR="9525" marT="9525" marB="0" anchor="ctr"/>
                </a:tc>
              </a:tr>
            </a:tbl>
          </a:graphicData>
        </a:graphic>
      </p:graphicFrame>
      <p:sp>
        <p:nvSpPr>
          <p:cNvPr id="5" name="Yuvarlatılmış Dikdörtgen 7"/>
          <p:cNvSpPr>
            <a:spLocks noGrp="1"/>
          </p:cNvSpPr>
          <p:nvPr>
            <p:ph type="title"/>
          </p:nvPr>
        </p:nvSpPr>
        <p:spPr>
          <a:xfrm>
            <a:off x="1856096" y="995781"/>
            <a:ext cx="8284191" cy="1065032"/>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normAutofit fontScale="90000"/>
          </a:bodyPr>
          <a:lstStyle/>
          <a:p>
            <a:pPr defTabSz="914400">
              <a:spcBef>
                <a:spcPts val="0"/>
              </a:spcBef>
              <a:defRPr/>
            </a:pPr>
            <a:r>
              <a:rPr lang="tr-TR" sz="2700" b="1" dirty="0" smtClean="0"/>
              <a:t>SAYMANLIKLAR BAZINDA BÜTÇE </a:t>
            </a:r>
            <a:br>
              <a:rPr lang="tr-TR" sz="2700" b="1" dirty="0" smtClean="0"/>
            </a:br>
            <a:r>
              <a:rPr lang="tr-TR" sz="2700" b="1" dirty="0" smtClean="0"/>
              <a:t>GELİR VE GİDER TABLOSU</a:t>
            </a:r>
            <a:br>
              <a:rPr lang="tr-TR" sz="2700" b="1" dirty="0" smtClean="0"/>
            </a:br>
            <a:r>
              <a:rPr lang="tr-TR" sz="2200" b="1" dirty="0" smtClean="0"/>
              <a:t>01/01/2018-31/12/2018</a:t>
            </a:r>
            <a:endParaRPr kumimoji="0" lang="tr-TR" sz="22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endParaRPr>
          </a:p>
        </p:txBody>
      </p:sp>
      <p:pic>
        <p:nvPicPr>
          <p:cNvPr id="6"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79427" y="805219"/>
            <a:ext cx="7315200" cy="1187354"/>
          </a:xfrm>
        </p:spPr>
        <p:txBody>
          <a:bodyPr/>
          <a:lstStyle/>
          <a:p>
            <a:endParaRPr lang="tr-TR"/>
          </a:p>
        </p:txBody>
      </p:sp>
      <p:sp>
        <p:nvSpPr>
          <p:cNvPr id="3" name="2 İçerik Yer Tutucusu"/>
          <p:cNvSpPr>
            <a:spLocks noGrp="1"/>
          </p:cNvSpPr>
          <p:nvPr>
            <p:ph idx="1"/>
          </p:nvPr>
        </p:nvSpPr>
        <p:spPr/>
        <p:txBody>
          <a:bodyPr/>
          <a:lstStyle/>
          <a:p>
            <a:pPr algn="just"/>
            <a:r>
              <a:rPr lang="tr-TR" b="1" dirty="0" smtClean="0"/>
              <a:t>	</a:t>
            </a:r>
            <a:r>
              <a:rPr lang="tr-TR" b="1" dirty="0" err="1" smtClean="0"/>
              <a:t>Muhakemat</a:t>
            </a:r>
            <a:r>
              <a:rPr lang="tr-TR" b="1" dirty="0" smtClean="0"/>
              <a:t> birimleri, </a:t>
            </a:r>
            <a:r>
              <a:rPr lang="tr-TR" b="1" dirty="0" err="1" smtClean="0"/>
              <a:t>Muhakemat</a:t>
            </a:r>
            <a:r>
              <a:rPr lang="tr-TR" b="1" dirty="0" smtClean="0"/>
              <a:t> Müdürlükleri ve Müdürlük olmayan yerlerde Hazine Avukatlığı servisinden oluşur. </a:t>
            </a:r>
            <a:r>
              <a:rPr lang="tr-TR" b="1" dirty="0" err="1" smtClean="0"/>
              <a:t>Başhukuk</a:t>
            </a:r>
            <a:r>
              <a:rPr lang="tr-TR" b="1" dirty="0" smtClean="0"/>
              <a:t> Müşavirliği ve </a:t>
            </a:r>
            <a:r>
              <a:rPr lang="tr-TR" b="1" dirty="0" err="1" smtClean="0"/>
              <a:t>Muhakemat</a:t>
            </a:r>
            <a:r>
              <a:rPr lang="tr-TR" b="1" dirty="0" smtClean="0"/>
              <a:t> Genel Müdürlüğünün görevlerinin il ve ilçeye ilişkin olanlarını </a:t>
            </a:r>
            <a:r>
              <a:rPr lang="tr-TR" b="1" dirty="0" err="1" smtClean="0"/>
              <a:t>Muhakemat</a:t>
            </a:r>
            <a:r>
              <a:rPr lang="tr-TR" b="1" dirty="0" smtClean="0"/>
              <a:t> Müdürlükleri ve Hazine Avukatlıkları yürütür.</a:t>
            </a:r>
          </a:p>
          <a:p>
            <a:endParaRPr lang="tr-TR" dirty="0"/>
          </a:p>
        </p:txBody>
      </p:sp>
      <p:pic>
        <p:nvPicPr>
          <p:cNvPr id="4"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5"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7"/>
          <p:cNvSpPr/>
          <p:nvPr/>
        </p:nvSpPr>
        <p:spPr>
          <a:xfrm>
            <a:off x="2088107" y="696036"/>
            <a:ext cx="7807007" cy="1433015"/>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3600" b="1" kern="0" noProof="0" dirty="0" smtClean="0">
                <a:solidFill>
                  <a:prstClr val="black">
                    <a:lumMod val="95000"/>
                    <a:lumOff val="5000"/>
                  </a:prstClr>
                </a:solidFill>
                <a:latin typeface="Garamond"/>
              </a:rPr>
              <a:t>MUHAKEMAT MÜDÜRLÜĞÜ</a:t>
            </a:r>
            <a:r>
              <a:rPr kumimoji="0" lang="tr-TR" sz="36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o 7"/>
          <p:cNvGraphicFramePr>
            <a:graphicFrameLocks noGrp="1"/>
          </p:cNvGraphicFramePr>
          <p:nvPr>
            <p:extLst>
              <p:ext uri="{D42A27DB-BD31-4B8C-83A1-F6EECF244321}">
                <p14:modId xmlns:p14="http://schemas.microsoft.com/office/powerpoint/2010/main" val="1695673913"/>
              </p:ext>
            </p:extLst>
          </p:nvPr>
        </p:nvGraphicFramePr>
        <p:xfrm>
          <a:off x="942971" y="1847716"/>
          <a:ext cx="10287005" cy="4206036"/>
        </p:xfrm>
        <a:graphic>
          <a:graphicData uri="http://schemas.openxmlformats.org/drawingml/2006/table">
            <a:tbl>
              <a:tblPr firstRow="1" bandRow="1">
                <a:effectLst>
                  <a:innerShdw blurRad="114300">
                    <a:prstClr val="black"/>
                  </a:innerShdw>
                </a:effectLst>
              </a:tblPr>
              <a:tblGrid>
                <a:gridCol w="2631055"/>
                <a:gridCol w="1531190"/>
                <a:gridCol w="1531190"/>
                <a:gridCol w="1531190"/>
                <a:gridCol w="1658789"/>
                <a:gridCol w="1403591"/>
              </a:tblGrid>
              <a:tr h="566160">
                <a:tc>
                  <a:txBody>
                    <a:bodyPr/>
                    <a:lstStyle>
                      <a:lvl1pPr marL="0" algn="l" defTabSz="457200" rtl="0" eaLnBrk="1" latinLnBrk="0" hangingPunct="1">
                        <a:defRPr sz="1800" b="1" kern="1200">
                          <a:solidFill>
                            <a:schemeClr val="lt1"/>
                          </a:solidFill>
                          <a:latin typeface="Garamond"/>
                        </a:defRPr>
                      </a:lvl1pPr>
                      <a:lvl2pPr marL="457200" algn="l" defTabSz="457200" rtl="0" eaLnBrk="1" latinLnBrk="0" hangingPunct="1">
                        <a:defRPr sz="1800" b="1" kern="1200">
                          <a:solidFill>
                            <a:schemeClr val="lt1"/>
                          </a:solidFill>
                          <a:latin typeface="Garamond"/>
                        </a:defRPr>
                      </a:lvl2pPr>
                      <a:lvl3pPr marL="914400" algn="l" defTabSz="457200" rtl="0" eaLnBrk="1" latinLnBrk="0" hangingPunct="1">
                        <a:defRPr sz="1800" b="1" kern="1200">
                          <a:solidFill>
                            <a:schemeClr val="lt1"/>
                          </a:solidFill>
                          <a:latin typeface="Garamond"/>
                        </a:defRPr>
                      </a:lvl3pPr>
                      <a:lvl4pPr marL="1371600" algn="l" defTabSz="457200" rtl="0" eaLnBrk="1" latinLnBrk="0" hangingPunct="1">
                        <a:defRPr sz="1800" b="1" kern="1200">
                          <a:solidFill>
                            <a:schemeClr val="lt1"/>
                          </a:solidFill>
                          <a:latin typeface="Garamond"/>
                        </a:defRPr>
                      </a:lvl4pPr>
                      <a:lvl5pPr marL="1828800" algn="l" defTabSz="457200" rtl="0" eaLnBrk="1" latinLnBrk="0" hangingPunct="1">
                        <a:defRPr sz="1800" b="1" kern="1200">
                          <a:solidFill>
                            <a:schemeClr val="lt1"/>
                          </a:solidFill>
                          <a:latin typeface="Garamond"/>
                        </a:defRPr>
                      </a:lvl5pPr>
                      <a:lvl6pPr marL="2286000" algn="l" defTabSz="457200" rtl="0" eaLnBrk="1" latinLnBrk="0" hangingPunct="1">
                        <a:defRPr sz="1800" b="1" kern="1200">
                          <a:solidFill>
                            <a:schemeClr val="lt1"/>
                          </a:solidFill>
                          <a:latin typeface="Garamond"/>
                        </a:defRPr>
                      </a:lvl6pPr>
                      <a:lvl7pPr marL="2743200" algn="l" defTabSz="457200" rtl="0" eaLnBrk="1" latinLnBrk="0" hangingPunct="1">
                        <a:defRPr sz="1800" b="1" kern="1200">
                          <a:solidFill>
                            <a:schemeClr val="lt1"/>
                          </a:solidFill>
                          <a:latin typeface="Garamond"/>
                        </a:defRPr>
                      </a:lvl7pPr>
                      <a:lvl8pPr marL="3200400" algn="l" defTabSz="457200" rtl="0" eaLnBrk="1" latinLnBrk="0" hangingPunct="1">
                        <a:defRPr sz="1800" b="1" kern="1200">
                          <a:solidFill>
                            <a:schemeClr val="lt1"/>
                          </a:solidFill>
                          <a:latin typeface="Garamond"/>
                        </a:defRPr>
                      </a:lvl8pPr>
                      <a:lvl9pPr marL="3657600" algn="l" defTabSz="457200" rtl="0" eaLnBrk="1" latinLnBrk="0" hangingPunct="1">
                        <a:defRPr sz="1800" b="1" kern="1200">
                          <a:solidFill>
                            <a:schemeClr val="lt1"/>
                          </a:solidFill>
                          <a:latin typeface="Garamond"/>
                        </a:defRPr>
                      </a:lvl9pPr>
                    </a:lstStyle>
                    <a:p>
                      <a:endParaRPr lang="tr-TR" sz="1800" dirty="0" smtClean="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8C3C"/>
                    </a:solidFill>
                  </a:tcPr>
                </a:tc>
                <a:tc>
                  <a:txBody>
                    <a:bodyPr/>
                    <a:lstStyle>
                      <a:lvl1pPr marL="0" algn="l" defTabSz="457200" rtl="0" eaLnBrk="1" latinLnBrk="0" hangingPunct="1">
                        <a:defRPr sz="1800" b="1" kern="1200">
                          <a:solidFill>
                            <a:schemeClr val="lt1"/>
                          </a:solidFill>
                          <a:latin typeface="Garamond"/>
                        </a:defRPr>
                      </a:lvl1pPr>
                      <a:lvl2pPr marL="457200" algn="l" defTabSz="457200" rtl="0" eaLnBrk="1" latinLnBrk="0" hangingPunct="1">
                        <a:defRPr sz="1800" b="1" kern="1200">
                          <a:solidFill>
                            <a:schemeClr val="lt1"/>
                          </a:solidFill>
                          <a:latin typeface="Garamond"/>
                        </a:defRPr>
                      </a:lvl2pPr>
                      <a:lvl3pPr marL="914400" algn="l" defTabSz="457200" rtl="0" eaLnBrk="1" latinLnBrk="0" hangingPunct="1">
                        <a:defRPr sz="1800" b="1" kern="1200">
                          <a:solidFill>
                            <a:schemeClr val="lt1"/>
                          </a:solidFill>
                          <a:latin typeface="Garamond"/>
                        </a:defRPr>
                      </a:lvl3pPr>
                      <a:lvl4pPr marL="1371600" algn="l" defTabSz="457200" rtl="0" eaLnBrk="1" latinLnBrk="0" hangingPunct="1">
                        <a:defRPr sz="1800" b="1" kern="1200">
                          <a:solidFill>
                            <a:schemeClr val="lt1"/>
                          </a:solidFill>
                          <a:latin typeface="Garamond"/>
                        </a:defRPr>
                      </a:lvl4pPr>
                      <a:lvl5pPr marL="1828800" algn="l" defTabSz="457200" rtl="0" eaLnBrk="1" latinLnBrk="0" hangingPunct="1">
                        <a:defRPr sz="1800" b="1" kern="1200">
                          <a:solidFill>
                            <a:schemeClr val="lt1"/>
                          </a:solidFill>
                          <a:latin typeface="Garamond"/>
                        </a:defRPr>
                      </a:lvl5pPr>
                      <a:lvl6pPr marL="2286000" algn="l" defTabSz="457200" rtl="0" eaLnBrk="1" latinLnBrk="0" hangingPunct="1">
                        <a:defRPr sz="1800" b="1" kern="1200">
                          <a:solidFill>
                            <a:schemeClr val="lt1"/>
                          </a:solidFill>
                          <a:latin typeface="Garamond"/>
                        </a:defRPr>
                      </a:lvl6pPr>
                      <a:lvl7pPr marL="2743200" algn="l" defTabSz="457200" rtl="0" eaLnBrk="1" latinLnBrk="0" hangingPunct="1">
                        <a:defRPr sz="1800" b="1" kern="1200">
                          <a:solidFill>
                            <a:schemeClr val="lt1"/>
                          </a:solidFill>
                          <a:latin typeface="Garamond"/>
                        </a:defRPr>
                      </a:lvl7pPr>
                      <a:lvl8pPr marL="3200400" algn="l" defTabSz="457200" rtl="0" eaLnBrk="1" latinLnBrk="0" hangingPunct="1">
                        <a:defRPr sz="1800" b="1" kern="1200">
                          <a:solidFill>
                            <a:schemeClr val="lt1"/>
                          </a:solidFill>
                          <a:latin typeface="Garamond"/>
                        </a:defRPr>
                      </a:lvl8pPr>
                      <a:lvl9pPr marL="3657600" algn="l" defTabSz="457200" rtl="0" eaLnBrk="1" latinLnBrk="0" hangingPunct="1">
                        <a:defRPr sz="1800" b="1" kern="1200">
                          <a:solidFill>
                            <a:schemeClr val="lt1"/>
                          </a:solidFill>
                          <a:latin typeface="Garamond"/>
                        </a:defRPr>
                      </a:lvl9pPr>
                    </a:lstStyle>
                    <a:p>
                      <a:pPr algn="ctr"/>
                      <a:r>
                        <a:rPr lang="tr-TR" sz="1800" dirty="0" smtClean="0"/>
                        <a:t>2014</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8C3C"/>
                    </a:solidFill>
                  </a:tcPr>
                </a:tc>
                <a:tc>
                  <a:txBody>
                    <a:bodyPr/>
                    <a:lstStyle>
                      <a:lvl1pPr marL="0" algn="l" defTabSz="457200" rtl="0" eaLnBrk="1" latinLnBrk="0" hangingPunct="1">
                        <a:defRPr sz="1800" b="1" kern="1200">
                          <a:solidFill>
                            <a:schemeClr val="lt1"/>
                          </a:solidFill>
                          <a:latin typeface="Garamond"/>
                        </a:defRPr>
                      </a:lvl1pPr>
                      <a:lvl2pPr marL="457200" algn="l" defTabSz="457200" rtl="0" eaLnBrk="1" latinLnBrk="0" hangingPunct="1">
                        <a:defRPr sz="1800" b="1" kern="1200">
                          <a:solidFill>
                            <a:schemeClr val="lt1"/>
                          </a:solidFill>
                          <a:latin typeface="Garamond"/>
                        </a:defRPr>
                      </a:lvl2pPr>
                      <a:lvl3pPr marL="914400" algn="l" defTabSz="457200" rtl="0" eaLnBrk="1" latinLnBrk="0" hangingPunct="1">
                        <a:defRPr sz="1800" b="1" kern="1200">
                          <a:solidFill>
                            <a:schemeClr val="lt1"/>
                          </a:solidFill>
                          <a:latin typeface="Garamond"/>
                        </a:defRPr>
                      </a:lvl3pPr>
                      <a:lvl4pPr marL="1371600" algn="l" defTabSz="457200" rtl="0" eaLnBrk="1" latinLnBrk="0" hangingPunct="1">
                        <a:defRPr sz="1800" b="1" kern="1200">
                          <a:solidFill>
                            <a:schemeClr val="lt1"/>
                          </a:solidFill>
                          <a:latin typeface="Garamond"/>
                        </a:defRPr>
                      </a:lvl4pPr>
                      <a:lvl5pPr marL="1828800" algn="l" defTabSz="457200" rtl="0" eaLnBrk="1" latinLnBrk="0" hangingPunct="1">
                        <a:defRPr sz="1800" b="1" kern="1200">
                          <a:solidFill>
                            <a:schemeClr val="lt1"/>
                          </a:solidFill>
                          <a:latin typeface="Garamond"/>
                        </a:defRPr>
                      </a:lvl5pPr>
                      <a:lvl6pPr marL="2286000" algn="l" defTabSz="457200" rtl="0" eaLnBrk="1" latinLnBrk="0" hangingPunct="1">
                        <a:defRPr sz="1800" b="1" kern="1200">
                          <a:solidFill>
                            <a:schemeClr val="lt1"/>
                          </a:solidFill>
                          <a:latin typeface="Garamond"/>
                        </a:defRPr>
                      </a:lvl6pPr>
                      <a:lvl7pPr marL="2743200" algn="l" defTabSz="457200" rtl="0" eaLnBrk="1" latinLnBrk="0" hangingPunct="1">
                        <a:defRPr sz="1800" b="1" kern="1200">
                          <a:solidFill>
                            <a:schemeClr val="lt1"/>
                          </a:solidFill>
                          <a:latin typeface="Garamond"/>
                        </a:defRPr>
                      </a:lvl7pPr>
                      <a:lvl8pPr marL="3200400" algn="l" defTabSz="457200" rtl="0" eaLnBrk="1" latinLnBrk="0" hangingPunct="1">
                        <a:defRPr sz="1800" b="1" kern="1200">
                          <a:solidFill>
                            <a:schemeClr val="lt1"/>
                          </a:solidFill>
                          <a:latin typeface="Garamond"/>
                        </a:defRPr>
                      </a:lvl8pPr>
                      <a:lvl9pPr marL="3657600" algn="l" defTabSz="457200" rtl="0" eaLnBrk="1" latinLnBrk="0" hangingPunct="1">
                        <a:defRPr sz="1800" b="1" kern="1200">
                          <a:solidFill>
                            <a:schemeClr val="lt1"/>
                          </a:solidFill>
                          <a:latin typeface="Garamond"/>
                        </a:defRPr>
                      </a:lvl9pPr>
                    </a:lstStyle>
                    <a:p>
                      <a:pPr algn="ctr"/>
                      <a:r>
                        <a:rPr lang="tr-TR" sz="1800" dirty="0" smtClean="0"/>
                        <a:t>2015</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8C3C"/>
                    </a:solidFill>
                  </a:tcPr>
                </a:tc>
                <a:tc>
                  <a:txBody>
                    <a:bodyPr/>
                    <a:lstStyle>
                      <a:lvl1pPr marL="0" algn="l" defTabSz="457200" rtl="0" eaLnBrk="1" latinLnBrk="0" hangingPunct="1">
                        <a:defRPr sz="1800" b="1" kern="1200">
                          <a:solidFill>
                            <a:schemeClr val="lt1"/>
                          </a:solidFill>
                          <a:latin typeface="Garamond"/>
                        </a:defRPr>
                      </a:lvl1pPr>
                      <a:lvl2pPr marL="457200" algn="l" defTabSz="457200" rtl="0" eaLnBrk="1" latinLnBrk="0" hangingPunct="1">
                        <a:defRPr sz="1800" b="1" kern="1200">
                          <a:solidFill>
                            <a:schemeClr val="lt1"/>
                          </a:solidFill>
                          <a:latin typeface="Garamond"/>
                        </a:defRPr>
                      </a:lvl2pPr>
                      <a:lvl3pPr marL="914400" algn="l" defTabSz="457200" rtl="0" eaLnBrk="1" latinLnBrk="0" hangingPunct="1">
                        <a:defRPr sz="1800" b="1" kern="1200">
                          <a:solidFill>
                            <a:schemeClr val="lt1"/>
                          </a:solidFill>
                          <a:latin typeface="Garamond"/>
                        </a:defRPr>
                      </a:lvl3pPr>
                      <a:lvl4pPr marL="1371600" algn="l" defTabSz="457200" rtl="0" eaLnBrk="1" latinLnBrk="0" hangingPunct="1">
                        <a:defRPr sz="1800" b="1" kern="1200">
                          <a:solidFill>
                            <a:schemeClr val="lt1"/>
                          </a:solidFill>
                          <a:latin typeface="Garamond"/>
                        </a:defRPr>
                      </a:lvl4pPr>
                      <a:lvl5pPr marL="1828800" algn="l" defTabSz="457200" rtl="0" eaLnBrk="1" latinLnBrk="0" hangingPunct="1">
                        <a:defRPr sz="1800" b="1" kern="1200">
                          <a:solidFill>
                            <a:schemeClr val="lt1"/>
                          </a:solidFill>
                          <a:latin typeface="Garamond"/>
                        </a:defRPr>
                      </a:lvl5pPr>
                      <a:lvl6pPr marL="2286000" algn="l" defTabSz="457200" rtl="0" eaLnBrk="1" latinLnBrk="0" hangingPunct="1">
                        <a:defRPr sz="1800" b="1" kern="1200">
                          <a:solidFill>
                            <a:schemeClr val="lt1"/>
                          </a:solidFill>
                          <a:latin typeface="Garamond"/>
                        </a:defRPr>
                      </a:lvl6pPr>
                      <a:lvl7pPr marL="2743200" algn="l" defTabSz="457200" rtl="0" eaLnBrk="1" latinLnBrk="0" hangingPunct="1">
                        <a:defRPr sz="1800" b="1" kern="1200">
                          <a:solidFill>
                            <a:schemeClr val="lt1"/>
                          </a:solidFill>
                          <a:latin typeface="Garamond"/>
                        </a:defRPr>
                      </a:lvl7pPr>
                      <a:lvl8pPr marL="3200400" algn="l" defTabSz="457200" rtl="0" eaLnBrk="1" latinLnBrk="0" hangingPunct="1">
                        <a:defRPr sz="1800" b="1" kern="1200">
                          <a:solidFill>
                            <a:schemeClr val="lt1"/>
                          </a:solidFill>
                          <a:latin typeface="Garamond"/>
                        </a:defRPr>
                      </a:lvl8pPr>
                      <a:lvl9pPr marL="3657600" algn="l" defTabSz="457200" rtl="0" eaLnBrk="1" latinLnBrk="0" hangingPunct="1">
                        <a:defRPr sz="1800" b="1" kern="1200">
                          <a:solidFill>
                            <a:schemeClr val="lt1"/>
                          </a:solidFill>
                          <a:latin typeface="Garamond"/>
                        </a:defRPr>
                      </a:lvl9pPr>
                    </a:lstStyle>
                    <a:p>
                      <a:pPr algn="ctr"/>
                      <a:r>
                        <a:rPr lang="tr-TR" sz="1800" dirty="0" smtClean="0"/>
                        <a:t>2016</a:t>
                      </a:r>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8C3C"/>
                    </a:solidFill>
                  </a:tcPr>
                </a:tc>
                <a:tc>
                  <a:txBody>
                    <a:bodyPr/>
                    <a:lstStyle>
                      <a:lvl1pPr marL="0" algn="l" defTabSz="457200" rtl="0" eaLnBrk="1" latinLnBrk="0" hangingPunct="1">
                        <a:defRPr sz="1800" b="1" kern="1200">
                          <a:solidFill>
                            <a:schemeClr val="lt1"/>
                          </a:solidFill>
                          <a:latin typeface="Garamond"/>
                        </a:defRPr>
                      </a:lvl1pPr>
                      <a:lvl2pPr marL="457200" algn="l" defTabSz="457200" rtl="0" eaLnBrk="1" latinLnBrk="0" hangingPunct="1">
                        <a:defRPr sz="1800" b="1" kern="1200">
                          <a:solidFill>
                            <a:schemeClr val="lt1"/>
                          </a:solidFill>
                          <a:latin typeface="Garamond"/>
                        </a:defRPr>
                      </a:lvl2pPr>
                      <a:lvl3pPr marL="914400" algn="l" defTabSz="457200" rtl="0" eaLnBrk="1" latinLnBrk="0" hangingPunct="1">
                        <a:defRPr sz="1800" b="1" kern="1200">
                          <a:solidFill>
                            <a:schemeClr val="lt1"/>
                          </a:solidFill>
                          <a:latin typeface="Garamond"/>
                        </a:defRPr>
                      </a:lvl3pPr>
                      <a:lvl4pPr marL="1371600" algn="l" defTabSz="457200" rtl="0" eaLnBrk="1" latinLnBrk="0" hangingPunct="1">
                        <a:defRPr sz="1800" b="1" kern="1200">
                          <a:solidFill>
                            <a:schemeClr val="lt1"/>
                          </a:solidFill>
                          <a:latin typeface="Garamond"/>
                        </a:defRPr>
                      </a:lvl4pPr>
                      <a:lvl5pPr marL="1828800" algn="l" defTabSz="457200" rtl="0" eaLnBrk="1" latinLnBrk="0" hangingPunct="1">
                        <a:defRPr sz="1800" b="1" kern="1200">
                          <a:solidFill>
                            <a:schemeClr val="lt1"/>
                          </a:solidFill>
                          <a:latin typeface="Garamond"/>
                        </a:defRPr>
                      </a:lvl5pPr>
                      <a:lvl6pPr marL="2286000" algn="l" defTabSz="457200" rtl="0" eaLnBrk="1" latinLnBrk="0" hangingPunct="1">
                        <a:defRPr sz="1800" b="1" kern="1200">
                          <a:solidFill>
                            <a:schemeClr val="lt1"/>
                          </a:solidFill>
                          <a:latin typeface="Garamond"/>
                        </a:defRPr>
                      </a:lvl6pPr>
                      <a:lvl7pPr marL="2743200" algn="l" defTabSz="457200" rtl="0" eaLnBrk="1" latinLnBrk="0" hangingPunct="1">
                        <a:defRPr sz="1800" b="1" kern="1200">
                          <a:solidFill>
                            <a:schemeClr val="lt1"/>
                          </a:solidFill>
                          <a:latin typeface="Garamond"/>
                        </a:defRPr>
                      </a:lvl7pPr>
                      <a:lvl8pPr marL="3200400" algn="l" defTabSz="457200" rtl="0" eaLnBrk="1" latinLnBrk="0" hangingPunct="1">
                        <a:defRPr sz="1800" b="1" kern="1200">
                          <a:solidFill>
                            <a:schemeClr val="lt1"/>
                          </a:solidFill>
                          <a:latin typeface="Garamond"/>
                        </a:defRPr>
                      </a:lvl8pPr>
                      <a:lvl9pPr marL="3657600" algn="l" defTabSz="457200" rtl="0" eaLnBrk="1" latinLnBrk="0" hangingPunct="1">
                        <a:defRPr sz="1800" b="1" kern="1200">
                          <a:solidFill>
                            <a:schemeClr val="lt1"/>
                          </a:solidFill>
                          <a:latin typeface="Garamond"/>
                        </a:defRPr>
                      </a:lvl9pPr>
                    </a:lstStyle>
                    <a:p>
                      <a:pPr algn="ctr"/>
                      <a:r>
                        <a:rPr lang="tr-TR" sz="1800" b="1" dirty="0" smtClean="0"/>
                        <a:t>2017</a:t>
                      </a:r>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8C3C"/>
                    </a:solidFill>
                  </a:tcPr>
                </a:tc>
                <a:tc>
                  <a:txBody>
                    <a:bodyPr/>
                    <a:lstStyle>
                      <a:lvl1pPr marL="0" algn="l" defTabSz="457200" rtl="0" eaLnBrk="1" latinLnBrk="0" hangingPunct="1">
                        <a:defRPr sz="1800" b="1" kern="1200">
                          <a:solidFill>
                            <a:schemeClr val="lt1"/>
                          </a:solidFill>
                          <a:latin typeface="Garamond"/>
                        </a:defRPr>
                      </a:lvl1pPr>
                      <a:lvl2pPr marL="457200" algn="l" defTabSz="457200" rtl="0" eaLnBrk="1" latinLnBrk="0" hangingPunct="1">
                        <a:defRPr sz="1800" b="1" kern="1200">
                          <a:solidFill>
                            <a:schemeClr val="lt1"/>
                          </a:solidFill>
                          <a:latin typeface="Garamond"/>
                        </a:defRPr>
                      </a:lvl2pPr>
                      <a:lvl3pPr marL="914400" algn="l" defTabSz="457200" rtl="0" eaLnBrk="1" latinLnBrk="0" hangingPunct="1">
                        <a:defRPr sz="1800" b="1" kern="1200">
                          <a:solidFill>
                            <a:schemeClr val="lt1"/>
                          </a:solidFill>
                          <a:latin typeface="Garamond"/>
                        </a:defRPr>
                      </a:lvl3pPr>
                      <a:lvl4pPr marL="1371600" algn="l" defTabSz="457200" rtl="0" eaLnBrk="1" latinLnBrk="0" hangingPunct="1">
                        <a:defRPr sz="1800" b="1" kern="1200">
                          <a:solidFill>
                            <a:schemeClr val="lt1"/>
                          </a:solidFill>
                          <a:latin typeface="Garamond"/>
                        </a:defRPr>
                      </a:lvl4pPr>
                      <a:lvl5pPr marL="1828800" algn="l" defTabSz="457200" rtl="0" eaLnBrk="1" latinLnBrk="0" hangingPunct="1">
                        <a:defRPr sz="1800" b="1" kern="1200">
                          <a:solidFill>
                            <a:schemeClr val="lt1"/>
                          </a:solidFill>
                          <a:latin typeface="Garamond"/>
                        </a:defRPr>
                      </a:lvl5pPr>
                      <a:lvl6pPr marL="2286000" algn="l" defTabSz="457200" rtl="0" eaLnBrk="1" latinLnBrk="0" hangingPunct="1">
                        <a:defRPr sz="1800" b="1" kern="1200">
                          <a:solidFill>
                            <a:schemeClr val="lt1"/>
                          </a:solidFill>
                          <a:latin typeface="Garamond"/>
                        </a:defRPr>
                      </a:lvl6pPr>
                      <a:lvl7pPr marL="2743200" algn="l" defTabSz="457200" rtl="0" eaLnBrk="1" latinLnBrk="0" hangingPunct="1">
                        <a:defRPr sz="1800" b="1" kern="1200">
                          <a:solidFill>
                            <a:schemeClr val="lt1"/>
                          </a:solidFill>
                          <a:latin typeface="Garamond"/>
                        </a:defRPr>
                      </a:lvl7pPr>
                      <a:lvl8pPr marL="3200400" algn="l" defTabSz="457200" rtl="0" eaLnBrk="1" latinLnBrk="0" hangingPunct="1">
                        <a:defRPr sz="1800" b="1" kern="1200">
                          <a:solidFill>
                            <a:schemeClr val="lt1"/>
                          </a:solidFill>
                          <a:latin typeface="Garamond"/>
                        </a:defRPr>
                      </a:lvl8pPr>
                      <a:lvl9pPr marL="3657600" algn="l" defTabSz="457200" rtl="0" eaLnBrk="1" latinLnBrk="0" hangingPunct="1">
                        <a:defRPr sz="1800" b="1" kern="1200">
                          <a:solidFill>
                            <a:schemeClr val="lt1"/>
                          </a:solidFill>
                          <a:latin typeface="Garamond"/>
                        </a:defRPr>
                      </a:lvl9pPr>
                    </a:lstStyle>
                    <a:p>
                      <a:pPr algn="ctr"/>
                      <a:r>
                        <a:rPr lang="tr-TR" sz="1800" b="1" dirty="0" smtClean="0"/>
                        <a:t>2018</a:t>
                      </a:r>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8C3C"/>
                    </a:solidFill>
                  </a:tcPr>
                </a:tc>
              </a:tr>
              <a:tr h="566160">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r>
                        <a:rPr lang="tr-TR" sz="1800" dirty="0" smtClean="0"/>
                        <a:t>DAVACI     OLUNAN</a:t>
                      </a:r>
                      <a:endParaRPr lang="tr-TR" sz="1800" dirty="0"/>
                    </a:p>
                  </a:txBody>
                  <a:tcPr marL="68580" marR="6858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r>
                        <a:rPr lang="tr-TR" sz="1800" dirty="0" smtClean="0"/>
                        <a:t>481</a:t>
                      </a:r>
                      <a:endParaRPr lang="tr-TR" sz="1800" dirty="0"/>
                    </a:p>
                  </a:txBody>
                  <a:tcPr marL="68580" marR="6858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r>
                        <a:rPr lang="tr-TR" sz="1800" dirty="0" smtClean="0"/>
                        <a:t>431</a:t>
                      </a:r>
                      <a:endParaRPr lang="tr-TR" sz="1800" dirty="0"/>
                    </a:p>
                  </a:txBody>
                  <a:tcPr marL="68580" marR="6858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r>
                        <a:rPr lang="tr-TR" sz="1800" dirty="0" smtClean="0"/>
                        <a:t>322</a:t>
                      </a:r>
                      <a:endParaRPr lang="tr-TR" sz="1800" dirty="0"/>
                    </a:p>
                  </a:txBody>
                  <a:tcPr marL="68580" marR="6858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r>
                        <a:rPr lang="tr-TR" sz="1800" b="0" dirty="0" smtClean="0"/>
                        <a:t>575</a:t>
                      </a:r>
                      <a:endParaRPr lang="tr-TR" sz="1800" b="0" dirty="0"/>
                    </a:p>
                  </a:txBody>
                  <a:tcPr marL="68580" marR="6858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p>
                      <a:pPr algn="ctr"/>
                      <a:r>
                        <a:rPr lang="tr-TR" sz="1800" b="1" dirty="0" smtClean="0"/>
                        <a:t>293</a:t>
                      </a:r>
                      <a:endParaRPr lang="tr-TR" sz="1800" b="1" dirty="0"/>
                    </a:p>
                  </a:txBody>
                  <a:tcPr marL="68580" marR="6858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r>
              <a:tr h="566160">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r>
                        <a:rPr lang="tr-TR" sz="1800" dirty="0" smtClean="0"/>
                        <a:t>DAVALI OLUNAN</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r>
                        <a:rPr lang="tr-TR" sz="1800" dirty="0" smtClean="0"/>
                        <a:t>550</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r>
                        <a:rPr lang="tr-TR" sz="1800" dirty="0" smtClean="0"/>
                        <a:t>324</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r>
                        <a:rPr lang="tr-TR" sz="1800" dirty="0" smtClean="0"/>
                        <a:t>383</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r>
                        <a:rPr lang="tr-TR" sz="1800" b="0" dirty="0" smtClean="0"/>
                        <a:t>581</a:t>
                      </a:r>
                      <a:endParaRPr lang="tr-TR" sz="1800" b="0" dirty="0"/>
                    </a:p>
                  </a:txBody>
                  <a:tcPr marL="68580" marR="6858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p>
                      <a:pPr algn="ctr"/>
                      <a:r>
                        <a:rPr lang="tr-TR" sz="1800" b="1" dirty="0" smtClean="0"/>
                        <a:t>353</a:t>
                      </a:r>
                      <a:endParaRPr lang="tr-TR" sz="1800" b="1"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r>
              <a:tr h="1253778">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r>
                        <a:rPr lang="tr-TR" sz="1800" dirty="0" smtClean="0"/>
                        <a:t>LEHİNE SONUÇLANAN DAVALAR</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endParaRPr lang="tr-TR" sz="1800" dirty="0" smtClean="0"/>
                    </a:p>
                    <a:p>
                      <a:pPr algn="ctr"/>
                      <a:r>
                        <a:rPr lang="tr-TR" sz="1800" dirty="0" smtClean="0"/>
                        <a:t>50</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endParaRPr lang="tr-TR" sz="1800" dirty="0" smtClean="0"/>
                    </a:p>
                    <a:p>
                      <a:pPr algn="ctr"/>
                      <a:r>
                        <a:rPr lang="tr-TR" sz="1800" dirty="0" smtClean="0"/>
                        <a:t>109</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endParaRPr lang="tr-TR" sz="1800" dirty="0" smtClean="0"/>
                    </a:p>
                    <a:p>
                      <a:pPr algn="ctr"/>
                      <a:r>
                        <a:rPr lang="tr-TR" sz="1800" dirty="0" smtClean="0"/>
                        <a:t>75</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endParaRPr lang="tr-TR" sz="1800" b="0" dirty="0" smtClean="0"/>
                    </a:p>
                    <a:p>
                      <a:pPr algn="ctr"/>
                      <a:r>
                        <a:rPr lang="tr-TR" sz="1800" b="0" dirty="0" smtClean="0"/>
                        <a:t>11</a:t>
                      </a:r>
                      <a:endParaRPr lang="tr-TR" sz="1800" b="0" dirty="0"/>
                    </a:p>
                  </a:txBody>
                  <a:tcPr marL="68580" marR="6858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c>
                  <a:txBody>
                    <a:bodyPr/>
                    <a:lstStyle/>
                    <a:p>
                      <a:pPr algn="ctr"/>
                      <a:endParaRPr lang="tr-TR" sz="1800" b="1" dirty="0" smtClean="0"/>
                    </a:p>
                    <a:p>
                      <a:pPr algn="ctr"/>
                      <a:r>
                        <a:rPr lang="tr-TR" sz="1800" b="1" dirty="0" smtClean="0"/>
                        <a:t>21</a:t>
                      </a:r>
                      <a:endParaRPr lang="tr-TR" sz="1800" b="1"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40000"/>
                      </a:srgbClr>
                    </a:solidFill>
                  </a:tcPr>
                </a:tc>
              </a:tr>
              <a:tr h="1253778">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r>
                        <a:rPr lang="tr-TR" sz="1800" dirty="0" smtClean="0"/>
                        <a:t>ALEYHİNE SONUÇLANAN DAVALAR</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endParaRPr lang="tr-TR" sz="1800" dirty="0" smtClean="0"/>
                    </a:p>
                    <a:p>
                      <a:pPr algn="ctr"/>
                      <a:r>
                        <a:rPr lang="tr-TR" sz="1800" dirty="0" smtClean="0"/>
                        <a:t>29</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endParaRPr lang="tr-TR" sz="1800" dirty="0" smtClean="0"/>
                    </a:p>
                    <a:p>
                      <a:pPr algn="ctr"/>
                      <a:r>
                        <a:rPr lang="tr-TR" sz="1800" dirty="0" smtClean="0"/>
                        <a:t>59</a:t>
                      </a:r>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endParaRPr lang="tr-TR" sz="1800" dirty="0" smtClean="0"/>
                    </a:p>
                    <a:p>
                      <a:pPr algn="ctr"/>
                      <a:r>
                        <a:rPr lang="tr-TR" sz="1800" dirty="0" smtClean="0"/>
                        <a:t>43</a:t>
                      </a:r>
                      <a:endParaRPr lang="tr-TR" sz="1800" dirty="0"/>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lvl1pPr marL="0" algn="l" defTabSz="457200" rtl="0" eaLnBrk="1" latinLnBrk="0" hangingPunct="1">
                        <a:defRPr sz="1800" kern="1200">
                          <a:solidFill>
                            <a:schemeClr val="dk1"/>
                          </a:solidFill>
                          <a:latin typeface="Garamond"/>
                        </a:defRPr>
                      </a:lvl1pPr>
                      <a:lvl2pPr marL="457200" algn="l" defTabSz="457200" rtl="0" eaLnBrk="1" latinLnBrk="0" hangingPunct="1">
                        <a:defRPr sz="1800" kern="1200">
                          <a:solidFill>
                            <a:schemeClr val="dk1"/>
                          </a:solidFill>
                          <a:latin typeface="Garamond"/>
                        </a:defRPr>
                      </a:lvl2pPr>
                      <a:lvl3pPr marL="914400" algn="l" defTabSz="457200" rtl="0" eaLnBrk="1" latinLnBrk="0" hangingPunct="1">
                        <a:defRPr sz="1800" kern="1200">
                          <a:solidFill>
                            <a:schemeClr val="dk1"/>
                          </a:solidFill>
                          <a:latin typeface="Garamond"/>
                        </a:defRPr>
                      </a:lvl3pPr>
                      <a:lvl4pPr marL="1371600" algn="l" defTabSz="457200" rtl="0" eaLnBrk="1" latinLnBrk="0" hangingPunct="1">
                        <a:defRPr sz="1800" kern="1200">
                          <a:solidFill>
                            <a:schemeClr val="dk1"/>
                          </a:solidFill>
                          <a:latin typeface="Garamond"/>
                        </a:defRPr>
                      </a:lvl4pPr>
                      <a:lvl5pPr marL="1828800" algn="l" defTabSz="457200" rtl="0" eaLnBrk="1" latinLnBrk="0" hangingPunct="1">
                        <a:defRPr sz="1800" kern="1200">
                          <a:solidFill>
                            <a:schemeClr val="dk1"/>
                          </a:solidFill>
                          <a:latin typeface="Garamond"/>
                        </a:defRPr>
                      </a:lvl5pPr>
                      <a:lvl6pPr marL="2286000" algn="l" defTabSz="457200" rtl="0" eaLnBrk="1" latinLnBrk="0" hangingPunct="1">
                        <a:defRPr sz="1800" kern="1200">
                          <a:solidFill>
                            <a:schemeClr val="dk1"/>
                          </a:solidFill>
                          <a:latin typeface="Garamond"/>
                        </a:defRPr>
                      </a:lvl6pPr>
                      <a:lvl7pPr marL="2743200" algn="l" defTabSz="457200" rtl="0" eaLnBrk="1" latinLnBrk="0" hangingPunct="1">
                        <a:defRPr sz="1800" kern="1200">
                          <a:solidFill>
                            <a:schemeClr val="dk1"/>
                          </a:solidFill>
                          <a:latin typeface="Garamond"/>
                        </a:defRPr>
                      </a:lvl7pPr>
                      <a:lvl8pPr marL="3200400" algn="l" defTabSz="457200" rtl="0" eaLnBrk="1" latinLnBrk="0" hangingPunct="1">
                        <a:defRPr sz="1800" kern="1200">
                          <a:solidFill>
                            <a:schemeClr val="dk1"/>
                          </a:solidFill>
                          <a:latin typeface="Garamond"/>
                        </a:defRPr>
                      </a:lvl8pPr>
                      <a:lvl9pPr marL="3657600" algn="l" defTabSz="457200" rtl="0" eaLnBrk="1" latinLnBrk="0" hangingPunct="1">
                        <a:defRPr sz="1800" kern="1200">
                          <a:solidFill>
                            <a:schemeClr val="dk1"/>
                          </a:solidFill>
                          <a:latin typeface="Garamond"/>
                        </a:defRPr>
                      </a:lvl9pPr>
                    </a:lstStyle>
                    <a:p>
                      <a:pPr algn="ctr"/>
                      <a:endParaRPr lang="tr-TR" sz="1800" b="0" dirty="0" smtClean="0"/>
                    </a:p>
                    <a:p>
                      <a:pPr algn="ctr"/>
                      <a:r>
                        <a:rPr lang="tr-TR" sz="1800" b="0" dirty="0" smtClean="0"/>
                        <a:t>18</a:t>
                      </a:r>
                    </a:p>
                  </a:txBody>
                  <a:tcPr marL="68580" marR="6858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c>
                  <a:txBody>
                    <a:bodyPr/>
                    <a:lstStyle/>
                    <a:p>
                      <a:pPr algn="ctr"/>
                      <a:endParaRPr lang="tr-TR" sz="1800" b="1" dirty="0" smtClean="0"/>
                    </a:p>
                    <a:p>
                      <a:pPr algn="ctr"/>
                      <a:r>
                        <a:rPr lang="tr-TR" sz="1800" b="1" dirty="0" smtClean="0"/>
                        <a:t>27</a:t>
                      </a:r>
                    </a:p>
                  </a:txBody>
                  <a:tcPr marL="68580" marR="6858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8C3C">
                        <a:tint val="20000"/>
                      </a:srgbClr>
                    </a:solidFill>
                  </a:tcPr>
                </a:tc>
              </a:tr>
            </a:tbl>
          </a:graphicData>
        </a:graphic>
      </p:graphicFrame>
      <p:sp>
        <p:nvSpPr>
          <p:cNvPr id="9" name="Yuvarlatılmış Dikdörtgen 8"/>
          <p:cNvSpPr/>
          <p:nvPr/>
        </p:nvSpPr>
        <p:spPr>
          <a:xfrm>
            <a:off x="2353490" y="934009"/>
            <a:ext cx="7313023" cy="665484"/>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t>HAZİNE DAVALARI</a:t>
            </a:r>
          </a:p>
        </p:txBody>
      </p:sp>
    </p:spTree>
    <p:extLst>
      <p:ext uri="{BB962C8B-B14F-4D97-AF65-F5344CB8AC3E}">
        <p14:creationId xmlns:p14="http://schemas.microsoft.com/office/powerpoint/2010/main" val="2680219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1295400" y="2557463"/>
          <a:ext cx="9601200" cy="3621024"/>
        </p:xfrm>
        <a:graphic>
          <a:graphicData uri="http://schemas.openxmlformats.org/drawingml/2006/table">
            <a:tbl>
              <a:tblPr firstRow="1" bandRow="1">
                <a:tableStyleId>{5C22544A-7EE6-4342-B048-85BDC9FD1C3A}</a:tableStyleId>
              </a:tblPr>
              <a:tblGrid>
                <a:gridCol w="4800600"/>
                <a:gridCol w="4800600"/>
              </a:tblGrid>
              <a:tr h="389127">
                <a:tc>
                  <a:txBody>
                    <a:bodyPr/>
                    <a:lstStyle/>
                    <a:p>
                      <a:pPr algn="ctr">
                        <a:lnSpc>
                          <a:spcPct val="115000"/>
                        </a:lnSpc>
                        <a:spcAft>
                          <a:spcPts val="0"/>
                        </a:spcAft>
                      </a:pPr>
                      <a:r>
                        <a:rPr lang="tr-TR" sz="1600" b="1" kern="1200" dirty="0">
                          <a:solidFill>
                            <a:srgbClr val="FFFFFF"/>
                          </a:solidFill>
                          <a:latin typeface="Times New Roman"/>
                          <a:ea typeface="Times New Roman"/>
                          <a:cs typeface="Times New Roman"/>
                        </a:rPr>
                        <a:t>KURUM ADI</a:t>
                      </a:r>
                      <a:endParaRPr lang="tr-TR" sz="1100" dirty="0">
                        <a:latin typeface="Calibri"/>
                        <a:ea typeface="Calibri"/>
                        <a:cs typeface="Times New Roman"/>
                      </a:endParaRPr>
                    </a:p>
                  </a:txBody>
                  <a:tcPr marL="68580" marR="68580" marT="60960" marB="60960" anchor="ctr"/>
                </a:tc>
                <a:tc>
                  <a:txBody>
                    <a:bodyPr/>
                    <a:lstStyle/>
                    <a:p>
                      <a:pPr algn="ctr">
                        <a:lnSpc>
                          <a:spcPct val="115000"/>
                        </a:lnSpc>
                        <a:spcAft>
                          <a:spcPts val="0"/>
                        </a:spcAft>
                      </a:pPr>
                      <a:r>
                        <a:rPr lang="tr-TR" sz="1600" b="1" kern="1200">
                          <a:solidFill>
                            <a:srgbClr val="FFFFFF"/>
                          </a:solidFill>
                          <a:latin typeface="Times New Roman"/>
                          <a:ea typeface="Times New Roman"/>
                          <a:cs typeface="Times New Roman"/>
                        </a:rPr>
                        <a:t>SAYISI</a:t>
                      </a:r>
                      <a:endParaRPr lang="tr-TR" sz="1100">
                        <a:latin typeface="Calibri"/>
                        <a:ea typeface="Calibri"/>
                        <a:cs typeface="Times New Roman"/>
                      </a:endParaRPr>
                    </a:p>
                  </a:txBody>
                  <a:tcPr marL="68580" marR="68580" marT="60960" marB="60960" anchor="ctr"/>
                </a:tc>
              </a:tr>
              <a:tr h="389127">
                <a:tc>
                  <a:txBody>
                    <a:bodyPr/>
                    <a:lstStyle/>
                    <a:p>
                      <a:pPr>
                        <a:lnSpc>
                          <a:spcPct val="115000"/>
                        </a:lnSpc>
                        <a:spcAft>
                          <a:spcPts val="0"/>
                        </a:spcAft>
                      </a:pPr>
                      <a:r>
                        <a:rPr lang="tr-TR" sz="1600" kern="1200">
                          <a:solidFill>
                            <a:srgbClr val="000000"/>
                          </a:solidFill>
                          <a:latin typeface="Times New Roman TUR"/>
                          <a:ea typeface="Times New Roman"/>
                          <a:cs typeface="Times New Roman"/>
                        </a:rPr>
                        <a:t>JANDARMA BÖLGE KOMUTANLIĞI</a:t>
                      </a:r>
                      <a:endParaRPr lang="tr-TR" sz="1100">
                        <a:latin typeface="Calibri"/>
                        <a:ea typeface="Calibri"/>
                        <a:cs typeface="Times New Roman"/>
                      </a:endParaRPr>
                    </a:p>
                  </a:txBody>
                  <a:tcPr marL="68580" marR="68580" marT="60960" marB="60960" anchor="ctr"/>
                </a:tc>
                <a:tc>
                  <a:txBody>
                    <a:bodyPr/>
                    <a:lstStyle/>
                    <a:p>
                      <a:pPr algn="ctr">
                        <a:lnSpc>
                          <a:spcPct val="115000"/>
                        </a:lnSpc>
                        <a:spcAft>
                          <a:spcPts val="0"/>
                        </a:spcAft>
                      </a:pPr>
                      <a:r>
                        <a:rPr lang="tr-TR" sz="1600" kern="1200">
                          <a:solidFill>
                            <a:srgbClr val="000000"/>
                          </a:solidFill>
                          <a:latin typeface="Calibri"/>
                          <a:ea typeface="Times New Roman"/>
                          <a:cs typeface="Arial"/>
                        </a:rPr>
                        <a:t>40</a:t>
                      </a:r>
                      <a:endParaRPr lang="tr-TR" sz="1100">
                        <a:latin typeface="Calibri"/>
                        <a:ea typeface="Calibri"/>
                        <a:cs typeface="Times New Roman"/>
                      </a:endParaRPr>
                    </a:p>
                  </a:txBody>
                  <a:tcPr marL="68580" marR="68580" marT="60960" marB="60960" anchor="ctr"/>
                </a:tc>
              </a:tr>
              <a:tr h="389127">
                <a:tc>
                  <a:txBody>
                    <a:bodyPr/>
                    <a:lstStyle/>
                    <a:p>
                      <a:pPr>
                        <a:lnSpc>
                          <a:spcPct val="115000"/>
                        </a:lnSpc>
                        <a:spcAft>
                          <a:spcPts val="0"/>
                        </a:spcAft>
                      </a:pPr>
                      <a:r>
                        <a:rPr lang="tr-TR" sz="1600" kern="1200">
                          <a:solidFill>
                            <a:srgbClr val="000000"/>
                          </a:solidFill>
                          <a:latin typeface="Times New Roman TUR"/>
                          <a:ea typeface="Times New Roman"/>
                          <a:cs typeface="Times New Roman"/>
                        </a:rPr>
                        <a:t>DSİ. 9. BÖLGE MÜDÜRLÜĞÜ</a:t>
                      </a:r>
                      <a:endParaRPr lang="tr-TR" sz="1100">
                        <a:latin typeface="Calibri"/>
                        <a:ea typeface="Calibri"/>
                        <a:cs typeface="Times New Roman"/>
                      </a:endParaRPr>
                    </a:p>
                  </a:txBody>
                  <a:tcPr marL="68580" marR="68580" marT="60960" marB="60960" anchor="ctr"/>
                </a:tc>
                <a:tc>
                  <a:txBody>
                    <a:bodyPr/>
                    <a:lstStyle/>
                    <a:p>
                      <a:pPr algn="ctr">
                        <a:lnSpc>
                          <a:spcPct val="115000"/>
                        </a:lnSpc>
                        <a:spcAft>
                          <a:spcPts val="0"/>
                        </a:spcAft>
                      </a:pPr>
                      <a:r>
                        <a:rPr lang="tr-TR" sz="1600" kern="1200">
                          <a:solidFill>
                            <a:srgbClr val="000000"/>
                          </a:solidFill>
                          <a:latin typeface="Calibri"/>
                          <a:ea typeface="Times New Roman"/>
                          <a:cs typeface="Arial"/>
                        </a:rPr>
                        <a:t>255</a:t>
                      </a:r>
                      <a:endParaRPr lang="tr-TR" sz="1100">
                        <a:latin typeface="Calibri"/>
                        <a:ea typeface="Calibri"/>
                        <a:cs typeface="Times New Roman"/>
                      </a:endParaRPr>
                    </a:p>
                  </a:txBody>
                  <a:tcPr marL="68580" marR="68580" marT="60960" marB="60960" anchor="ctr"/>
                </a:tc>
              </a:tr>
              <a:tr h="389127">
                <a:tc>
                  <a:txBody>
                    <a:bodyPr/>
                    <a:lstStyle/>
                    <a:p>
                      <a:pPr>
                        <a:lnSpc>
                          <a:spcPct val="115000"/>
                        </a:lnSpc>
                        <a:spcAft>
                          <a:spcPts val="0"/>
                        </a:spcAft>
                      </a:pPr>
                      <a:r>
                        <a:rPr lang="tr-TR" sz="1600" kern="1200">
                          <a:solidFill>
                            <a:srgbClr val="000000"/>
                          </a:solidFill>
                          <a:latin typeface="Times New Roman TUR"/>
                          <a:ea typeface="Times New Roman"/>
                          <a:cs typeface="Times New Roman"/>
                        </a:rPr>
                        <a:t>İL SAĞLIK MÜDÜRLÜĞÜ</a:t>
                      </a:r>
                      <a:endParaRPr lang="tr-TR" sz="1100">
                        <a:latin typeface="Calibri"/>
                        <a:ea typeface="Calibri"/>
                        <a:cs typeface="Times New Roman"/>
                      </a:endParaRPr>
                    </a:p>
                  </a:txBody>
                  <a:tcPr marL="68580" marR="68580" marT="60960" marB="60960" anchor="ctr"/>
                </a:tc>
                <a:tc>
                  <a:txBody>
                    <a:bodyPr/>
                    <a:lstStyle/>
                    <a:p>
                      <a:pPr algn="ctr">
                        <a:lnSpc>
                          <a:spcPct val="115000"/>
                        </a:lnSpc>
                        <a:spcAft>
                          <a:spcPts val="0"/>
                        </a:spcAft>
                      </a:pPr>
                      <a:r>
                        <a:rPr lang="tr-TR" sz="1600" kern="1200">
                          <a:solidFill>
                            <a:srgbClr val="000000"/>
                          </a:solidFill>
                          <a:latin typeface="Calibri"/>
                          <a:ea typeface="Times New Roman"/>
                          <a:cs typeface="Arial"/>
                        </a:rPr>
                        <a:t>81</a:t>
                      </a:r>
                      <a:endParaRPr lang="tr-TR" sz="1100">
                        <a:latin typeface="Calibri"/>
                        <a:ea typeface="Calibri"/>
                        <a:cs typeface="Times New Roman"/>
                      </a:endParaRPr>
                    </a:p>
                  </a:txBody>
                  <a:tcPr marL="68580" marR="68580" marT="60960" marB="60960" anchor="ctr"/>
                </a:tc>
              </a:tr>
              <a:tr h="389127">
                <a:tc>
                  <a:txBody>
                    <a:bodyPr/>
                    <a:lstStyle/>
                    <a:p>
                      <a:pPr>
                        <a:lnSpc>
                          <a:spcPct val="115000"/>
                        </a:lnSpc>
                        <a:spcAft>
                          <a:spcPts val="0"/>
                        </a:spcAft>
                      </a:pPr>
                      <a:r>
                        <a:rPr lang="tr-TR" sz="1600" kern="1200">
                          <a:solidFill>
                            <a:srgbClr val="000000"/>
                          </a:solidFill>
                          <a:latin typeface="Times New Roman TUR"/>
                          <a:ea typeface="Times New Roman"/>
                          <a:cs typeface="Times New Roman"/>
                        </a:rPr>
                        <a:t>ÇEVRE VE ŞEHİRCİLİK BAKANLIĞI </a:t>
                      </a:r>
                      <a:endParaRPr lang="tr-TR" sz="1100">
                        <a:latin typeface="Calibri"/>
                        <a:ea typeface="Calibri"/>
                        <a:cs typeface="Times New Roman"/>
                      </a:endParaRPr>
                    </a:p>
                  </a:txBody>
                  <a:tcPr marL="68580" marR="68580" marT="60960" marB="60960" anchor="ctr"/>
                </a:tc>
                <a:tc>
                  <a:txBody>
                    <a:bodyPr/>
                    <a:lstStyle/>
                    <a:p>
                      <a:pPr algn="ctr">
                        <a:lnSpc>
                          <a:spcPct val="115000"/>
                        </a:lnSpc>
                        <a:spcAft>
                          <a:spcPts val="0"/>
                        </a:spcAft>
                      </a:pPr>
                      <a:r>
                        <a:rPr lang="tr-TR" sz="1600" kern="1200">
                          <a:solidFill>
                            <a:srgbClr val="000000"/>
                          </a:solidFill>
                          <a:latin typeface="Calibri"/>
                          <a:ea typeface="Times New Roman"/>
                          <a:cs typeface="Arial"/>
                        </a:rPr>
                        <a:t>13</a:t>
                      </a:r>
                      <a:endParaRPr lang="tr-TR" sz="1100">
                        <a:latin typeface="Calibri"/>
                        <a:ea typeface="Calibri"/>
                        <a:cs typeface="Times New Roman"/>
                      </a:endParaRPr>
                    </a:p>
                  </a:txBody>
                  <a:tcPr marL="68580" marR="68580" marT="60960" marB="60960" anchor="ctr"/>
                </a:tc>
              </a:tr>
              <a:tr h="389127">
                <a:tc>
                  <a:txBody>
                    <a:bodyPr/>
                    <a:lstStyle/>
                    <a:p>
                      <a:pPr>
                        <a:lnSpc>
                          <a:spcPct val="115000"/>
                        </a:lnSpc>
                        <a:spcAft>
                          <a:spcPts val="0"/>
                        </a:spcAft>
                      </a:pPr>
                      <a:r>
                        <a:rPr lang="tr-TR" sz="1600" kern="1200">
                          <a:solidFill>
                            <a:srgbClr val="000000"/>
                          </a:solidFill>
                          <a:latin typeface="Times New Roman TUR"/>
                          <a:ea typeface="Times New Roman"/>
                          <a:cs typeface="Times New Roman"/>
                        </a:rPr>
                        <a:t>MİLLİ EĞİTİM MÜDÜRLÜĞÜ</a:t>
                      </a:r>
                      <a:endParaRPr lang="tr-TR" sz="1100">
                        <a:latin typeface="Calibri"/>
                        <a:ea typeface="Calibri"/>
                        <a:cs typeface="Times New Roman"/>
                      </a:endParaRPr>
                    </a:p>
                  </a:txBody>
                  <a:tcPr marL="68580" marR="68580" marT="60960" marB="60960" anchor="ctr"/>
                </a:tc>
                <a:tc>
                  <a:txBody>
                    <a:bodyPr/>
                    <a:lstStyle/>
                    <a:p>
                      <a:pPr algn="ctr">
                        <a:lnSpc>
                          <a:spcPct val="115000"/>
                        </a:lnSpc>
                        <a:spcAft>
                          <a:spcPts val="0"/>
                        </a:spcAft>
                      </a:pPr>
                      <a:r>
                        <a:rPr lang="tr-TR" sz="1600" kern="1200">
                          <a:solidFill>
                            <a:srgbClr val="000000"/>
                          </a:solidFill>
                          <a:latin typeface="Calibri"/>
                          <a:ea typeface="Times New Roman"/>
                          <a:cs typeface="Arial"/>
                        </a:rPr>
                        <a:t>38</a:t>
                      </a:r>
                      <a:endParaRPr lang="tr-TR" sz="1100">
                        <a:latin typeface="Calibri"/>
                        <a:ea typeface="Calibri"/>
                        <a:cs typeface="Times New Roman"/>
                      </a:endParaRPr>
                    </a:p>
                  </a:txBody>
                  <a:tcPr marL="68580" marR="68580" marT="60960" marB="60960" anchor="ctr"/>
                </a:tc>
              </a:tr>
              <a:tr h="389127">
                <a:tc>
                  <a:txBody>
                    <a:bodyPr/>
                    <a:lstStyle/>
                    <a:p>
                      <a:pPr>
                        <a:lnSpc>
                          <a:spcPct val="115000"/>
                        </a:lnSpc>
                        <a:spcAft>
                          <a:spcPts val="0"/>
                        </a:spcAft>
                      </a:pPr>
                      <a:r>
                        <a:rPr lang="tr-TR" sz="1600" kern="1200">
                          <a:solidFill>
                            <a:srgbClr val="000000"/>
                          </a:solidFill>
                          <a:latin typeface="Times New Roman TUR"/>
                          <a:ea typeface="Times New Roman"/>
                          <a:cs typeface="Times New Roman"/>
                        </a:rPr>
                        <a:t>AİLE VE SOSYAL POLİTİKALAR BAKANLIĞI</a:t>
                      </a:r>
                      <a:endParaRPr lang="tr-TR" sz="1100">
                        <a:latin typeface="Calibri"/>
                        <a:ea typeface="Calibri"/>
                        <a:cs typeface="Times New Roman"/>
                      </a:endParaRPr>
                    </a:p>
                  </a:txBody>
                  <a:tcPr marL="68580" marR="68580" marT="60960" marB="60960" anchor="ctr"/>
                </a:tc>
                <a:tc>
                  <a:txBody>
                    <a:bodyPr/>
                    <a:lstStyle/>
                    <a:p>
                      <a:pPr algn="ctr">
                        <a:lnSpc>
                          <a:spcPct val="115000"/>
                        </a:lnSpc>
                        <a:spcAft>
                          <a:spcPts val="0"/>
                        </a:spcAft>
                      </a:pPr>
                      <a:r>
                        <a:rPr lang="tr-TR" sz="1600" kern="1200">
                          <a:solidFill>
                            <a:srgbClr val="000000"/>
                          </a:solidFill>
                          <a:latin typeface="Calibri"/>
                          <a:ea typeface="Times New Roman"/>
                          <a:cs typeface="Arial"/>
                        </a:rPr>
                        <a:t>48</a:t>
                      </a:r>
                      <a:endParaRPr lang="tr-TR" sz="1100">
                        <a:latin typeface="Calibri"/>
                        <a:ea typeface="Calibri"/>
                        <a:cs typeface="Times New Roman"/>
                      </a:endParaRPr>
                    </a:p>
                  </a:txBody>
                  <a:tcPr marL="68580" marR="68580" marT="60960" marB="60960" anchor="ctr"/>
                </a:tc>
              </a:tr>
              <a:tr h="389127">
                <a:tc>
                  <a:txBody>
                    <a:bodyPr/>
                    <a:lstStyle/>
                    <a:p>
                      <a:pPr>
                        <a:lnSpc>
                          <a:spcPct val="115000"/>
                        </a:lnSpc>
                        <a:spcAft>
                          <a:spcPts val="0"/>
                        </a:spcAft>
                      </a:pPr>
                      <a:r>
                        <a:rPr lang="tr-TR" sz="1600" kern="1200">
                          <a:solidFill>
                            <a:srgbClr val="000000"/>
                          </a:solidFill>
                          <a:latin typeface="Times New Roman TUR"/>
                          <a:ea typeface="Times New Roman"/>
                          <a:cs typeface="Times New Roman"/>
                        </a:rPr>
                        <a:t>GIDA TARIM VE HAYVANCILIK BAKANLIĞI </a:t>
                      </a:r>
                      <a:endParaRPr lang="tr-TR" sz="1100">
                        <a:latin typeface="Calibri"/>
                        <a:ea typeface="Calibri"/>
                        <a:cs typeface="Times New Roman"/>
                      </a:endParaRPr>
                    </a:p>
                  </a:txBody>
                  <a:tcPr marL="68580" marR="68580" marT="60960" marB="60960" anchor="ctr"/>
                </a:tc>
                <a:tc>
                  <a:txBody>
                    <a:bodyPr/>
                    <a:lstStyle/>
                    <a:p>
                      <a:pPr algn="ctr">
                        <a:lnSpc>
                          <a:spcPct val="115000"/>
                        </a:lnSpc>
                        <a:spcAft>
                          <a:spcPts val="0"/>
                        </a:spcAft>
                      </a:pPr>
                      <a:r>
                        <a:rPr lang="tr-TR" sz="1600" kern="1200" dirty="0">
                          <a:solidFill>
                            <a:srgbClr val="000000"/>
                          </a:solidFill>
                          <a:latin typeface="Calibri"/>
                          <a:ea typeface="Times New Roman"/>
                          <a:cs typeface="Arial"/>
                        </a:rPr>
                        <a:t>8</a:t>
                      </a:r>
                      <a:endParaRPr lang="tr-TR" sz="1100" dirty="0">
                        <a:latin typeface="Calibri"/>
                        <a:ea typeface="Calibri"/>
                        <a:cs typeface="Times New Roman"/>
                      </a:endParaRPr>
                    </a:p>
                  </a:txBody>
                  <a:tcPr marL="68580" marR="68580" marT="60960" marB="60960" anchor="ctr"/>
                </a:tc>
              </a:tr>
              <a:tr h="389127">
                <a:tc>
                  <a:txBody>
                    <a:bodyPr/>
                    <a:lstStyle/>
                    <a:p>
                      <a:pPr>
                        <a:lnSpc>
                          <a:spcPct val="115000"/>
                        </a:lnSpc>
                        <a:spcAft>
                          <a:spcPts val="0"/>
                        </a:spcAft>
                      </a:pPr>
                      <a:r>
                        <a:rPr lang="tr-TR" sz="1600" b="1" kern="1200">
                          <a:solidFill>
                            <a:srgbClr val="000000"/>
                          </a:solidFill>
                          <a:latin typeface="Calibri"/>
                          <a:ea typeface="Times New Roman"/>
                          <a:cs typeface="Arial"/>
                        </a:rPr>
                        <a:t>TOPLAM </a:t>
                      </a:r>
                      <a:endParaRPr lang="tr-TR" sz="1100">
                        <a:latin typeface="Calibri"/>
                        <a:ea typeface="Calibri"/>
                        <a:cs typeface="Times New Roman"/>
                      </a:endParaRPr>
                    </a:p>
                  </a:txBody>
                  <a:tcPr marL="68580" marR="68580" marT="60960" marB="60960" anchor="ctr"/>
                </a:tc>
                <a:tc>
                  <a:txBody>
                    <a:bodyPr/>
                    <a:lstStyle/>
                    <a:p>
                      <a:pPr algn="ctr">
                        <a:lnSpc>
                          <a:spcPct val="115000"/>
                        </a:lnSpc>
                        <a:spcAft>
                          <a:spcPts val="0"/>
                        </a:spcAft>
                      </a:pPr>
                      <a:r>
                        <a:rPr lang="tr-TR" sz="1600" b="1" kern="1200" dirty="0">
                          <a:solidFill>
                            <a:srgbClr val="000000"/>
                          </a:solidFill>
                          <a:latin typeface="Calibri"/>
                          <a:ea typeface="Times New Roman"/>
                          <a:cs typeface="Arial"/>
                        </a:rPr>
                        <a:t>443</a:t>
                      </a:r>
                      <a:endParaRPr lang="tr-TR" sz="1100" dirty="0">
                        <a:latin typeface="Calibri"/>
                        <a:ea typeface="Calibri"/>
                        <a:cs typeface="Times New Roman"/>
                      </a:endParaRPr>
                    </a:p>
                  </a:txBody>
                  <a:tcPr marL="68580" marR="68580" marT="60960" marB="60960" anchor="ctr"/>
                </a:tc>
              </a:tr>
            </a:tbl>
          </a:graphicData>
        </a:graphic>
      </p:graphicFrame>
      <p:sp>
        <p:nvSpPr>
          <p:cNvPr id="4" name="Yuvarlatılmış Dikdörtgen 7"/>
          <p:cNvSpPr>
            <a:spLocks noGrp="1"/>
          </p:cNvSpPr>
          <p:nvPr>
            <p:ph type="title"/>
          </p:nvPr>
        </p:nvSpPr>
        <p:spPr>
          <a:xfrm>
            <a:off x="1583140" y="982133"/>
            <a:ext cx="8939284" cy="1092328"/>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3600" b="1" kern="0" dirty="0" smtClean="0">
                <a:solidFill>
                  <a:prstClr val="black">
                    <a:lumMod val="95000"/>
                    <a:lumOff val="5000"/>
                  </a:prstClr>
                </a:solidFill>
                <a:latin typeface="Garamond"/>
              </a:rPr>
              <a:t>KURUMLARA DEVREDİLEN DAVA DOSYASI SAYISI</a:t>
            </a:r>
            <a:r>
              <a:rPr kumimoji="0" lang="tr-TR" sz="36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t> </a:t>
            </a:r>
          </a:p>
        </p:txBody>
      </p:sp>
      <p:pic>
        <p:nvPicPr>
          <p:cNvPr id="6" name="10 Resim" descr="C:\Users\admin\Desktop\Documents\tunceli kitapçık\tunceli sunum\Yeni klasör (4)\valiligi.png"/>
          <p:cNvPicPr/>
          <p:nvPr/>
        </p:nvPicPr>
        <p:blipFill>
          <a:blip r:embed="rId2" cstate="print"/>
          <a:srcRect/>
          <a:stretch>
            <a:fillRect/>
          </a:stretch>
        </p:blipFill>
        <p:spPr bwMode="auto">
          <a:xfrm>
            <a:off x="676720" y="565113"/>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94675" y="628070"/>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292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943001383"/>
              </p:ext>
            </p:extLst>
          </p:nvPr>
        </p:nvGraphicFramePr>
        <p:xfrm>
          <a:off x="689726" y="670028"/>
          <a:ext cx="10863622" cy="5661429"/>
        </p:xfrm>
        <a:graphic>
          <a:graphicData uri="http://schemas.openxmlformats.org/drawingml/2006/table">
            <a:tbl>
              <a:tblPr firstRow="1" bandRow="1">
                <a:tableStyleId>{5C22544A-7EE6-4342-B048-85BDC9FD1C3A}</a:tableStyleId>
              </a:tblPr>
              <a:tblGrid>
                <a:gridCol w="1551946"/>
                <a:gridCol w="1551946"/>
                <a:gridCol w="1551946"/>
                <a:gridCol w="1551946"/>
                <a:gridCol w="1551946"/>
                <a:gridCol w="1551946"/>
                <a:gridCol w="1551946"/>
              </a:tblGrid>
              <a:tr h="205702">
                <a:tc gridSpan="7">
                  <a:txBody>
                    <a:bodyPr/>
                    <a:lstStyle/>
                    <a:p>
                      <a:pPr algn="ctr" fontAlgn="b">
                        <a:lnSpc>
                          <a:spcPct val="115000"/>
                        </a:lnSpc>
                        <a:spcAft>
                          <a:spcPts val="0"/>
                        </a:spcAft>
                      </a:pPr>
                      <a:r>
                        <a:rPr lang="tr-TR" sz="1200" b="1" i="1" kern="1200" dirty="0">
                          <a:solidFill>
                            <a:srgbClr val="151ADB"/>
                          </a:solidFill>
                          <a:latin typeface="Trebuchet MS"/>
                          <a:ea typeface="Times New Roman"/>
                          <a:cs typeface="Arial"/>
                        </a:rPr>
                        <a:t>HAZİNENİN TARAF OLDUĞU DERDEST VE KESİNLEŞEN DAVALARI GÖSTERİR TABLO</a:t>
                      </a:r>
                      <a:endParaRPr lang="tr-TR" sz="900" dirty="0">
                        <a:latin typeface="Calibri"/>
                        <a:ea typeface="Calibri"/>
                        <a:cs typeface="Times New Roman"/>
                      </a:endParaRPr>
                    </a:p>
                  </a:txBody>
                  <a:tcPr marL="3456" marR="3456" marT="6418"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6194">
                <a:tc rowSpan="2">
                  <a:txBody>
                    <a:bodyPr/>
                    <a:lstStyle/>
                    <a:p>
                      <a:pPr algn="ctr" fontAlgn="ctr">
                        <a:lnSpc>
                          <a:spcPct val="115000"/>
                        </a:lnSpc>
                        <a:spcAft>
                          <a:spcPts val="0"/>
                        </a:spcAft>
                      </a:pPr>
                      <a:r>
                        <a:rPr lang="tr-TR" sz="1000" b="1" i="1" kern="1200" dirty="0">
                          <a:solidFill>
                            <a:srgbClr val="000000"/>
                          </a:solidFill>
                          <a:latin typeface="Times New Roman"/>
                          <a:ea typeface="Times New Roman"/>
                          <a:cs typeface="Times New Roman"/>
                        </a:rPr>
                        <a:t>DAVA NEV'İ</a:t>
                      </a:r>
                      <a:endParaRPr lang="tr-TR" sz="1000" dirty="0">
                        <a:latin typeface="Calibri"/>
                        <a:ea typeface="Calibri"/>
                        <a:cs typeface="Times New Roman"/>
                      </a:endParaRPr>
                    </a:p>
                  </a:txBody>
                  <a:tcPr marL="3456" marR="3456" marT="6418" marB="0" anchor="ctr"/>
                </a:tc>
                <a:tc>
                  <a:txBody>
                    <a:bodyPr/>
                    <a:lstStyle/>
                    <a:p>
                      <a:pPr algn="ctr" fontAlgn="ctr">
                        <a:lnSpc>
                          <a:spcPct val="115000"/>
                        </a:lnSpc>
                        <a:spcAft>
                          <a:spcPts val="0"/>
                        </a:spcAft>
                      </a:pPr>
                      <a:r>
                        <a:rPr lang="tr-TR" sz="1000" i="1" kern="1200" dirty="0">
                          <a:solidFill>
                            <a:srgbClr val="000000"/>
                          </a:solidFill>
                          <a:latin typeface="Times New Roman"/>
                          <a:ea typeface="Times New Roman"/>
                          <a:cs typeface="Times New Roman"/>
                        </a:rPr>
                        <a:t>ÖNCEKİ AYDAN DEVREDEN</a:t>
                      </a:r>
                      <a:endParaRPr lang="tr-TR" sz="1000" dirty="0">
                        <a:latin typeface="Calibri"/>
                        <a:ea typeface="Calibri"/>
                        <a:cs typeface="Times New Roman"/>
                      </a:endParaRPr>
                    </a:p>
                  </a:txBody>
                  <a:tcPr marL="3456" marR="3456" marT="6418" marB="0" anchor="ctr"/>
                </a:tc>
                <a:tc gridSpan="3">
                  <a:txBody>
                    <a:bodyPr/>
                    <a:lstStyle/>
                    <a:p>
                      <a:pPr algn="ctr" fontAlgn="ctr">
                        <a:lnSpc>
                          <a:spcPct val="115000"/>
                        </a:lnSpc>
                        <a:spcAft>
                          <a:spcPts val="0"/>
                        </a:spcAft>
                      </a:pPr>
                      <a:r>
                        <a:rPr lang="tr-TR" sz="1000" i="1" kern="1200">
                          <a:solidFill>
                            <a:srgbClr val="000000"/>
                          </a:solidFill>
                          <a:latin typeface="Times New Roman"/>
                          <a:ea typeface="Times New Roman"/>
                          <a:cs typeface="Times New Roman"/>
                        </a:rPr>
                        <a:t>AY İÇİ      KESİNLEŞEN</a:t>
                      </a:r>
                      <a:endParaRPr lang="tr-TR" sz="1000">
                        <a:latin typeface="Calibri"/>
                        <a:ea typeface="Calibri"/>
                        <a:cs typeface="Times New Roman"/>
                      </a:endParaRPr>
                    </a:p>
                  </a:txBody>
                  <a:tcPr marL="3456" marR="3456" marT="6418" marB="0" anchor="ctr"/>
                </a:tc>
                <a:tc hMerge="1">
                  <a:txBody>
                    <a:bodyPr/>
                    <a:lstStyle/>
                    <a:p>
                      <a:endParaRPr lang="tr-TR"/>
                    </a:p>
                  </a:txBody>
                  <a:tcPr/>
                </a:tc>
                <a:tc hMerge="1">
                  <a:txBody>
                    <a:bodyPr/>
                    <a:lstStyle/>
                    <a:p>
                      <a:endParaRPr lang="tr-TR"/>
                    </a:p>
                  </a:txBody>
                  <a:tcPr/>
                </a:tc>
                <a:tc>
                  <a:txBody>
                    <a:bodyPr/>
                    <a:lstStyle/>
                    <a:p>
                      <a:pPr algn="ctr" fontAlgn="ctr">
                        <a:lnSpc>
                          <a:spcPct val="115000"/>
                        </a:lnSpc>
                        <a:spcAft>
                          <a:spcPts val="0"/>
                        </a:spcAft>
                      </a:pPr>
                      <a:r>
                        <a:rPr lang="tr-TR" sz="1000" i="1" kern="1200">
                          <a:solidFill>
                            <a:srgbClr val="000000"/>
                          </a:solidFill>
                          <a:latin typeface="Times New Roman"/>
                          <a:ea typeface="Times New Roman"/>
                          <a:cs typeface="Times New Roman"/>
                        </a:rPr>
                        <a:t>ERTESİ AYA DEVREDEN </a:t>
                      </a:r>
                      <a:endParaRPr lang="tr-TR" sz="1000">
                        <a:latin typeface="Calibri"/>
                        <a:ea typeface="Calibri"/>
                        <a:cs typeface="Times New Roman"/>
                      </a:endParaRPr>
                    </a:p>
                  </a:txBody>
                  <a:tcPr marL="3456" marR="3456" marT="6418" marB="0" anchor="ctr"/>
                </a:tc>
                <a:tc>
                  <a:txBody>
                    <a:bodyPr/>
                    <a:lstStyle/>
                    <a:p>
                      <a:pPr algn="ctr" fontAlgn="ctr">
                        <a:lnSpc>
                          <a:spcPct val="115000"/>
                        </a:lnSpc>
                        <a:spcAft>
                          <a:spcPts val="0"/>
                        </a:spcAft>
                      </a:pPr>
                      <a:r>
                        <a:rPr lang="tr-TR" sz="1000" i="1" kern="1200">
                          <a:solidFill>
                            <a:srgbClr val="000000"/>
                          </a:solidFill>
                          <a:latin typeface="Times New Roman"/>
                          <a:ea typeface="Times New Roman"/>
                          <a:cs typeface="Times New Roman"/>
                        </a:rPr>
                        <a:t>AY İÇİ TEMYİZ EDİLEN</a:t>
                      </a:r>
                      <a:endParaRPr lang="tr-TR" sz="1000">
                        <a:latin typeface="Calibri"/>
                        <a:ea typeface="Calibri"/>
                        <a:cs typeface="Times New Roman"/>
                      </a:endParaRPr>
                    </a:p>
                  </a:txBody>
                  <a:tcPr marL="3456" marR="3456" marT="6418" marB="0" anchor="ctr"/>
                </a:tc>
              </a:tr>
              <a:tr h="205702">
                <a:tc vMerge="1">
                  <a:txBody>
                    <a:bodyPr/>
                    <a:lstStyle/>
                    <a:p>
                      <a:endParaRPr lang="tr-TR"/>
                    </a:p>
                  </a:txBody>
                  <a:tcPr/>
                </a:tc>
                <a:tc>
                  <a:txBody>
                    <a:bodyPr/>
                    <a:lstStyle/>
                    <a:p>
                      <a:pPr algn="ctr" fontAlgn="ctr">
                        <a:lnSpc>
                          <a:spcPct val="115000"/>
                        </a:lnSpc>
                        <a:spcAft>
                          <a:spcPts val="0"/>
                        </a:spcAft>
                      </a:pPr>
                      <a:r>
                        <a:rPr lang="tr-TR" sz="1000" i="1" kern="1200" dirty="0">
                          <a:solidFill>
                            <a:srgbClr val="000000"/>
                          </a:solidFill>
                          <a:latin typeface="Times New Roman"/>
                          <a:ea typeface="Times New Roman"/>
                          <a:cs typeface="Times New Roman"/>
                        </a:rPr>
                        <a:t>DERDEST DAVA ADEDİ</a:t>
                      </a:r>
                      <a:endParaRPr lang="tr-TR" sz="1000" dirty="0">
                        <a:latin typeface="Calibri"/>
                        <a:ea typeface="Calibri"/>
                        <a:cs typeface="Times New Roman"/>
                      </a:endParaRPr>
                    </a:p>
                  </a:txBody>
                  <a:tcPr marL="3456" marR="3456" marT="6418" marB="0" anchor="ctr"/>
                </a:tc>
                <a:tc>
                  <a:txBody>
                    <a:bodyPr/>
                    <a:lstStyle/>
                    <a:p>
                      <a:pPr algn="ctr" fontAlgn="ctr">
                        <a:lnSpc>
                          <a:spcPct val="115000"/>
                        </a:lnSpc>
                        <a:spcAft>
                          <a:spcPts val="0"/>
                        </a:spcAft>
                      </a:pPr>
                      <a:r>
                        <a:rPr lang="tr-TR" sz="1000" i="1" kern="1200">
                          <a:solidFill>
                            <a:srgbClr val="000000"/>
                          </a:solidFill>
                          <a:latin typeface="Times New Roman"/>
                          <a:ea typeface="Times New Roman"/>
                          <a:cs typeface="Times New Roman"/>
                        </a:rPr>
                        <a:t>HAZİNE LEHİNE</a:t>
                      </a:r>
                      <a:endParaRPr lang="tr-TR" sz="1000">
                        <a:latin typeface="Calibri"/>
                        <a:ea typeface="Calibri"/>
                        <a:cs typeface="Times New Roman"/>
                      </a:endParaRPr>
                    </a:p>
                  </a:txBody>
                  <a:tcPr marL="3456" marR="3456" marT="6418" marB="0" anchor="ctr"/>
                </a:tc>
                <a:tc>
                  <a:txBody>
                    <a:bodyPr/>
                    <a:lstStyle/>
                    <a:p>
                      <a:pPr algn="ctr" fontAlgn="ctr">
                        <a:lnSpc>
                          <a:spcPct val="115000"/>
                        </a:lnSpc>
                        <a:spcAft>
                          <a:spcPts val="0"/>
                        </a:spcAft>
                      </a:pPr>
                      <a:r>
                        <a:rPr lang="tr-TR" sz="1000" i="1" kern="1200">
                          <a:solidFill>
                            <a:srgbClr val="000000"/>
                          </a:solidFill>
                          <a:latin typeface="Times New Roman"/>
                          <a:ea typeface="Times New Roman"/>
                          <a:cs typeface="Times New Roman"/>
                        </a:rPr>
                        <a:t>HAZİNE ALEYHİNE</a:t>
                      </a:r>
                      <a:endParaRPr lang="tr-TR" sz="1000">
                        <a:latin typeface="Calibri"/>
                        <a:ea typeface="Calibri"/>
                        <a:cs typeface="Times New Roman"/>
                      </a:endParaRPr>
                    </a:p>
                  </a:txBody>
                  <a:tcPr marL="3456" marR="3456" marT="6418" marB="0" anchor="ctr"/>
                </a:tc>
                <a:tc>
                  <a:txBody>
                    <a:bodyPr/>
                    <a:lstStyle/>
                    <a:p>
                      <a:pPr algn="ctr" fontAlgn="ctr">
                        <a:lnSpc>
                          <a:spcPct val="115000"/>
                        </a:lnSpc>
                        <a:spcAft>
                          <a:spcPts val="0"/>
                        </a:spcAft>
                      </a:pPr>
                      <a:r>
                        <a:rPr lang="pt-BR" sz="1000" i="1" kern="1200">
                          <a:solidFill>
                            <a:srgbClr val="000000"/>
                          </a:solidFill>
                          <a:latin typeface="Times New Roman"/>
                          <a:ea typeface="Times New Roman"/>
                          <a:cs typeface="Times New Roman"/>
                        </a:rPr>
                        <a:t>T O P L A M</a:t>
                      </a:r>
                      <a:endParaRPr lang="tr-TR" sz="1000">
                        <a:latin typeface="Calibri"/>
                        <a:ea typeface="Calibri"/>
                        <a:cs typeface="Times New Roman"/>
                      </a:endParaRPr>
                    </a:p>
                  </a:txBody>
                  <a:tcPr marL="3456" marR="3456" marT="6418" marB="0" anchor="ctr"/>
                </a:tc>
                <a:tc>
                  <a:txBody>
                    <a:bodyPr/>
                    <a:lstStyle/>
                    <a:p>
                      <a:pPr algn="ctr" fontAlgn="ctr">
                        <a:lnSpc>
                          <a:spcPct val="115000"/>
                        </a:lnSpc>
                        <a:spcAft>
                          <a:spcPts val="0"/>
                        </a:spcAft>
                      </a:pPr>
                      <a:r>
                        <a:rPr lang="tr-TR" sz="1000" i="1" kern="1200">
                          <a:solidFill>
                            <a:srgbClr val="000000"/>
                          </a:solidFill>
                          <a:latin typeface="Times New Roman"/>
                          <a:ea typeface="Times New Roman"/>
                          <a:cs typeface="Times New Roman"/>
                        </a:rPr>
                        <a:t>DERDEST DAVA ADEDİ</a:t>
                      </a:r>
                      <a:endParaRPr lang="tr-TR" sz="1000">
                        <a:latin typeface="Calibri"/>
                        <a:ea typeface="Calibri"/>
                        <a:cs typeface="Times New Roman"/>
                      </a:endParaRPr>
                    </a:p>
                  </a:txBody>
                  <a:tcPr marL="3456" marR="3456" marT="6418" marB="0" anchor="ctr"/>
                </a:tc>
                <a:tc>
                  <a:txBody>
                    <a:bodyPr/>
                    <a:lstStyle/>
                    <a:p>
                      <a:pPr algn="ctr" fontAlgn="ctr">
                        <a:lnSpc>
                          <a:spcPct val="115000"/>
                        </a:lnSpc>
                        <a:spcAft>
                          <a:spcPts val="0"/>
                        </a:spcAft>
                      </a:pPr>
                      <a:r>
                        <a:rPr lang="tr-TR" sz="1000" i="1" kern="1200">
                          <a:solidFill>
                            <a:srgbClr val="000000"/>
                          </a:solidFill>
                          <a:latin typeface="Times New Roman"/>
                          <a:ea typeface="Times New Roman"/>
                          <a:cs typeface="Times New Roman"/>
                        </a:rPr>
                        <a:t> DAVA ADEDİ</a:t>
                      </a:r>
                      <a:endParaRPr lang="tr-TR" sz="1000">
                        <a:latin typeface="Calibri"/>
                        <a:ea typeface="Calibri"/>
                        <a:cs typeface="Times New Roman"/>
                      </a:endParaRPr>
                    </a:p>
                  </a:txBody>
                  <a:tcPr marL="3456" marR="3456" marT="6418" marB="0" anchor="ctr"/>
                </a:tc>
              </a:tr>
              <a:tr h="205702">
                <a:tc>
                  <a:txBody>
                    <a:bodyPr/>
                    <a:lstStyle/>
                    <a:p>
                      <a:pPr algn="l" fontAlgn="ctr"/>
                      <a:r>
                        <a:rPr lang="tr-TR" sz="1100" b="1" i="1" u="none" strike="noStrike">
                          <a:solidFill>
                            <a:srgbClr val="000000"/>
                          </a:solidFill>
                          <a:effectLst/>
                          <a:latin typeface="Times New Roman"/>
                        </a:rPr>
                        <a:t>I - HUKUK DAVALARI</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r>
              <a:tr h="334426">
                <a:tc>
                  <a:txBody>
                    <a:bodyPr/>
                    <a:lstStyle/>
                    <a:p>
                      <a:pPr algn="l" fontAlgn="b"/>
                      <a:r>
                        <a:rPr lang="tr-TR" sz="1100" b="1" i="1" u="none" strike="noStrike">
                          <a:solidFill>
                            <a:srgbClr val="000000"/>
                          </a:solidFill>
                          <a:effectLst/>
                          <a:latin typeface="Times New Roman"/>
                        </a:rPr>
                        <a:t>      A -</a:t>
                      </a:r>
                      <a:r>
                        <a:rPr lang="tr-TR" sz="1100" b="0" i="1" u="none" strike="noStrike">
                          <a:solidFill>
                            <a:srgbClr val="000000"/>
                          </a:solidFill>
                          <a:effectLst/>
                          <a:latin typeface="Times New Roman"/>
                        </a:rPr>
                        <a:t> HAZİNE TARAFINDAN AÇILAN</a:t>
                      </a:r>
                      <a:endParaRPr lang="tr-TR" sz="1100" b="1" i="1" u="none" strike="noStrike">
                        <a:solidFill>
                          <a:srgbClr val="000000"/>
                        </a:solidFill>
                        <a:effectLst/>
                        <a:latin typeface="Times New Roman"/>
                      </a:endParaRPr>
                    </a:p>
                  </a:txBody>
                  <a:tcPr marL="9525" marR="9525" marT="9525" marB="0" anchor="b"/>
                </a:tc>
                <a:tc>
                  <a:txBody>
                    <a:bodyPr/>
                    <a:lstStyle/>
                    <a:p>
                      <a:pPr algn="ctr" fontAlgn="ctr"/>
                      <a:r>
                        <a:rPr lang="tr-TR" sz="1100" b="0" i="1" u="none" strike="noStrike">
                          <a:solidFill>
                            <a:srgbClr val="000000"/>
                          </a:solidFill>
                          <a:effectLst/>
                          <a:latin typeface="Times New Roman"/>
                        </a:rPr>
                        <a:t>               293    </a:t>
                      </a:r>
                    </a:p>
                  </a:txBody>
                  <a:tcPr marL="9525" marR="9525" marT="9525" marB="0" anchor="ctr"/>
                </a:tc>
                <a:tc>
                  <a:txBody>
                    <a:bodyPr/>
                    <a:lstStyle/>
                    <a:p>
                      <a:pPr algn="ctr" fontAlgn="ctr"/>
                      <a:r>
                        <a:rPr lang="tr-TR" sz="1100" b="0" i="1" u="none" strike="noStrike" dirty="0">
                          <a:solidFill>
                            <a:srgbClr val="000000"/>
                          </a:solidFill>
                          <a:effectLst/>
                          <a:latin typeface="Times New Roman"/>
                        </a:rPr>
                        <a:t>            3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3    </a:t>
                      </a:r>
                    </a:p>
                  </a:txBody>
                  <a:tcPr marL="9525" marR="9525" marT="9525" marB="0" anchor="ctr"/>
                </a:tc>
                <a:tc>
                  <a:txBody>
                    <a:bodyPr/>
                    <a:lstStyle/>
                    <a:p>
                      <a:pPr algn="ctr" fontAlgn="ctr"/>
                      <a:r>
                        <a:rPr lang="tr-TR" sz="1100" b="1" i="1" u="none" strike="noStrike">
                          <a:solidFill>
                            <a:srgbClr val="000000"/>
                          </a:solidFill>
                          <a:effectLst/>
                          <a:latin typeface="Times New Roman"/>
                        </a:rPr>
                        <a:t>                 290    </a:t>
                      </a:r>
                    </a:p>
                  </a:txBody>
                  <a:tcPr marL="9525" marR="9525" marT="9525" marB="0" anchor="ctr"/>
                </a:tc>
                <a:tc>
                  <a:txBody>
                    <a:bodyPr/>
                    <a:lstStyle/>
                    <a:p>
                      <a:pPr algn="ctr" fontAlgn="ctr"/>
                      <a:r>
                        <a:rPr lang="tr-TR" sz="1100" b="0" i="1" u="none" strike="noStrike" dirty="0">
                          <a:solidFill>
                            <a:srgbClr val="000000"/>
                          </a:solidFill>
                          <a:effectLst/>
                          <a:latin typeface="Times New Roman"/>
                        </a:rPr>
                        <a:t>                </a:t>
                      </a:r>
                      <a:r>
                        <a:rPr lang="tr-TR" sz="1100" b="0" i="1" u="none" strike="noStrike" dirty="0" smtClean="0">
                          <a:solidFill>
                            <a:srgbClr val="000000"/>
                          </a:solidFill>
                          <a:effectLst/>
                          <a:latin typeface="Times New Roman"/>
                        </a:rPr>
                        <a:t>1    </a:t>
                      </a:r>
                      <a:endParaRPr lang="tr-TR" sz="1100" b="0" i="1" u="none" strike="noStrike" dirty="0">
                        <a:solidFill>
                          <a:srgbClr val="000000"/>
                        </a:solidFill>
                        <a:effectLst/>
                        <a:latin typeface="Times New Roman"/>
                      </a:endParaRPr>
                    </a:p>
                  </a:txBody>
                  <a:tcPr marL="9525" marR="9525" marT="9525" marB="0" anchor="ctr"/>
                </a:tc>
              </a:tr>
              <a:tr h="334426">
                <a:tc>
                  <a:txBody>
                    <a:bodyPr/>
                    <a:lstStyle/>
                    <a:p>
                      <a:pPr algn="l" fontAlgn="b"/>
                      <a:r>
                        <a:rPr lang="tr-TR" sz="1100" b="1" i="1" u="none" strike="noStrike">
                          <a:solidFill>
                            <a:srgbClr val="000000"/>
                          </a:solidFill>
                          <a:effectLst/>
                          <a:latin typeface="Times New Roman"/>
                        </a:rPr>
                        <a:t>      B -</a:t>
                      </a:r>
                      <a:r>
                        <a:rPr lang="tr-TR" sz="1100" b="0" i="1" u="none" strike="noStrike">
                          <a:solidFill>
                            <a:srgbClr val="000000"/>
                          </a:solidFill>
                          <a:effectLst/>
                          <a:latin typeface="Times New Roman"/>
                        </a:rPr>
                        <a:t> HAZİNE ALEYHİNE AÇILAN</a:t>
                      </a:r>
                      <a:endParaRPr lang="tr-TR" sz="1100" b="1" i="1" u="none" strike="noStrike">
                        <a:solidFill>
                          <a:srgbClr val="000000"/>
                        </a:solidFill>
                        <a:effectLst/>
                        <a:latin typeface="Times New Roman"/>
                      </a:endParaRPr>
                    </a:p>
                  </a:txBody>
                  <a:tcPr marL="9525" marR="9525" marT="9525" marB="0" anchor="b"/>
                </a:tc>
                <a:tc>
                  <a:txBody>
                    <a:bodyPr/>
                    <a:lstStyle/>
                    <a:p>
                      <a:pPr algn="ctr" fontAlgn="ctr"/>
                      <a:r>
                        <a:rPr lang="tr-TR" sz="1100" b="0" i="1" u="none" strike="noStrike">
                          <a:solidFill>
                            <a:srgbClr val="000000"/>
                          </a:solidFill>
                          <a:effectLst/>
                          <a:latin typeface="Times New Roman"/>
                        </a:rPr>
                        <a:t>               351    </a:t>
                      </a:r>
                    </a:p>
                  </a:txBody>
                  <a:tcPr marL="9525" marR="9525" marT="9525" marB="0" anchor="ctr"/>
                </a:tc>
                <a:tc>
                  <a:txBody>
                    <a:bodyPr/>
                    <a:lstStyle/>
                    <a:p>
                      <a:pPr algn="ctr" fontAlgn="ctr"/>
                      <a:r>
                        <a:rPr lang="tr-TR" sz="1100" b="0" i="1" u="none" strike="noStrike">
                          <a:solidFill>
                            <a:srgbClr val="000000"/>
                          </a:solidFill>
                          <a:effectLst/>
                          <a:latin typeface="Times New Roman"/>
                        </a:rPr>
                        <a:t>            2    </a:t>
                      </a:r>
                    </a:p>
                  </a:txBody>
                  <a:tcPr marL="9525" marR="9525" marT="9525" marB="0" anchor="ctr"/>
                </a:tc>
                <a:tc>
                  <a:txBody>
                    <a:bodyPr/>
                    <a:lstStyle/>
                    <a:p>
                      <a:pPr algn="ctr" fontAlgn="ctr"/>
                      <a:r>
                        <a:rPr lang="tr-TR" sz="1100" b="0" i="1" u="none" strike="noStrike">
                          <a:solidFill>
                            <a:srgbClr val="000000"/>
                          </a:solidFill>
                          <a:effectLst/>
                          <a:latin typeface="Times New Roman"/>
                        </a:rPr>
                        <a:t>              1    </a:t>
                      </a:r>
                    </a:p>
                  </a:txBody>
                  <a:tcPr marL="9525" marR="9525" marT="9525" marB="0" anchor="ctr"/>
                </a:tc>
                <a:tc>
                  <a:txBody>
                    <a:bodyPr/>
                    <a:lstStyle/>
                    <a:p>
                      <a:pPr algn="ctr" fontAlgn="ctr"/>
                      <a:r>
                        <a:rPr lang="tr-TR" sz="1100" b="1" i="1" u="none" strike="noStrike">
                          <a:solidFill>
                            <a:srgbClr val="000000"/>
                          </a:solidFill>
                          <a:effectLst/>
                          <a:latin typeface="Times New Roman"/>
                        </a:rPr>
                        <a:t>            4    </a:t>
                      </a:r>
                    </a:p>
                  </a:txBody>
                  <a:tcPr marL="9525" marR="9525" marT="9525" marB="0" anchor="ctr"/>
                </a:tc>
                <a:tc>
                  <a:txBody>
                    <a:bodyPr/>
                    <a:lstStyle/>
                    <a:p>
                      <a:pPr algn="ctr" fontAlgn="ctr"/>
                      <a:r>
                        <a:rPr lang="tr-TR" sz="1100" b="1" i="1" u="none" strike="noStrike">
                          <a:solidFill>
                            <a:srgbClr val="000000"/>
                          </a:solidFill>
                          <a:effectLst/>
                          <a:latin typeface="Times New Roman"/>
                        </a:rPr>
                        <a:t>                     8    </a:t>
                      </a:r>
                    </a:p>
                  </a:txBody>
                  <a:tcPr marL="9525" marR="9525" marT="9525" marB="0" anchor="ctr"/>
                </a:tc>
                <a:tc>
                  <a:txBody>
                    <a:bodyPr/>
                    <a:lstStyle/>
                    <a:p>
                      <a:pPr algn="ctr" fontAlgn="ctr"/>
                      <a:r>
                        <a:rPr lang="tr-TR" sz="1100" b="0" i="1" u="none" strike="noStrike">
                          <a:solidFill>
                            <a:srgbClr val="000000"/>
                          </a:solidFill>
                          <a:effectLst/>
                          <a:latin typeface="Times New Roman"/>
                        </a:rPr>
                        <a:t>                3    </a:t>
                      </a:r>
                    </a:p>
                  </a:txBody>
                  <a:tcPr marL="9525" marR="9525" marT="9525" marB="0" anchor="ctr"/>
                </a:tc>
              </a:tr>
              <a:tr h="205702">
                <a:tc>
                  <a:txBody>
                    <a:bodyPr/>
                    <a:lstStyle/>
                    <a:p>
                      <a:pPr algn="l" fontAlgn="ctr"/>
                      <a:r>
                        <a:rPr lang="pt-BR" sz="1100" b="1" i="1" u="none" strike="noStrike">
                          <a:solidFill>
                            <a:srgbClr val="000000"/>
                          </a:solidFill>
                          <a:effectLst/>
                          <a:latin typeface="Times New Roman"/>
                        </a:rPr>
                        <a:t>T O P L A M</a:t>
                      </a:r>
                    </a:p>
                  </a:txBody>
                  <a:tcPr marL="9525" marR="9525" marT="9525" marB="0" anchor="ctr"/>
                </a:tc>
                <a:tc>
                  <a:txBody>
                    <a:bodyPr/>
                    <a:lstStyle/>
                    <a:p>
                      <a:pPr algn="ctr" fontAlgn="ctr"/>
                      <a:r>
                        <a:rPr lang="tr-TR" sz="1100" b="1" i="1" u="none" strike="noStrike">
                          <a:solidFill>
                            <a:srgbClr val="000000"/>
                          </a:solidFill>
                          <a:effectLst/>
                          <a:latin typeface="Times New Roman"/>
                        </a:rPr>
                        <a:t>               319    </a:t>
                      </a:r>
                    </a:p>
                  </a:txBody>
                  <a:tcPr marL="9525" marR="9525" marT="9525" marB="0" anchor="ctr"/>
                </a:tc>
                <a:tc>
                  <a:txBody>
                    <a:bodyPr/>
                    <a:lstStyle/>
                    <a:p>
                      <a:pPr algn="ctr" fontAlgn="ctr"/>
                      <a:r>
                        <a:rPr lang="tr-TR" sz="1100" b="1" i="1" u="none" strike="noStrike">
                          <a:solidFill>
                            <a:srgbClr val="000000"/>
                          </a:solidFill>
                          <a:effectLst/>
                          <a:latin typeface="Times New Roman"/>
                        </a:rPr>
                        <a:t>            5    </a:t>
                      </a:r>
                    </a:p>
                  </a:txBody>
                  <a:tcPr marL="9525" marR="9525" marT="9525" marB="0" anchor="ctr"/>
                </a:tc>
                <a:tc>
                  <a:txBody>
                    <a:bodyPr/>
                    <a:lstStyle/>
                    <a:p>
                      <a:pPr algn="ctr" fontAlgn="ctr"/>
                      <a:r>
                        <a:rPr lang="tr-TR" sz="1100" b="1" i="1" u="none" strike="noStrike">
                          <a:solidFill>
                            <a:srgbClr val="000000"/>
                          </a:solidFill>
                          <a:effectLst/>
                          <a:latin typeface="Times New Roman"/>
                        </a:rPr>
                        <a:t>              1    </a:t>
                      </a:r>
                    </a:p>
                  </a:txBody>
                  <a:tcPr marL="9525" marR="9525" marT="9525" marB="0" anchor="ctr"/>
                </a:tc>
                <a:tc>
                  <a:txBody>
                    <a:bodyPr/>
                    <a:lstStyle/>
                    <a:p>
                      <a:pPr algn="ctr" fontAlgn="ctr"/>
                      <a:r>
                        <a:rPr lang="tr-TR" sz="1100" b="1" i="1" u="none" strike="noStrike">
                          <a:solidFill>
                            <a:srgbClr val="000000"/>
                          </a:solidFill>
                          <a:effectLst/>
                          <a:latin typeface="Times New Roman"/>
                        </a:rPr>
                        <a:t>            7    </a:t>
                      </a:r>
                    </a:p>
                  </a:txBody>
                  <a:tcPr marL="9525" marR="9525" marT="9525" marB="0" anchor="ctr"/>
                </a:tc>
                <a:tc>
                  <a:txBody>
                    <a:bodyPr/>
                    <a:lstStyle/>
                    <a:p>
                      <a:pPr algn="ctr" fontAlgn="ctr"/>
                      <a:r>
                        <a:rPr lang="tr-TR" sz="1100" b="1" i="1" u="none" strike="noStrike">
                          <a:solidFill>
                            <a:srgbClr val="000000"/>
                          </a:solidFill>
                          <a:effectLst/>
                          <a:latin typeface="Times New Roman"/>
                        </a:rPr>
                        <a:t>                     9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r>
              <a:tr h="205702">
                <a:tc>
                  <a:txBody>
                    <a:bodyPr/>
                    <a:lstStyle/>
                    <a:p>
                      <a:pPr algn="l" fontAlgn="ctr"/>
                      <a:r>
                        <a:rPr lang="tr-TR" sz="1100" b="1" i="1" u="none" strike="noStrike">
                          <a:solidFill>
                            <a:srgbClr val="000000"/>
                          </a:solidFill>
                          <a:effectLst/>
                          <a:latin typeface="Times New Roman"/>
                        </a:rPr>
                        <a:t>II - CEZA DAVALARI</a:t>
                      </a:r>
                    </a:p>
                  </a:txBody>
                  <a:tcPr marL="9525" marR="9525" marT="9525" marB="0" anchor="ctr"/>
                </a:tc>
                <a:tc>
                  <a:txBody>
                    <a:bodyPr/>
                    <a:lstStyle/>
                    <a:p>
                      <a:pPr algn="ctr" fontAlgn="ctr"/>
                      <a:r>
                        <a:rPr lang="tr-TR" sz="1100" b="1" i="1" u="none" strike="noStrike">
                          <a:solidFill>
                            <a:srgbClr val="000000"/>
                          </a:solidFill>
                          <a:effectLst/>
                          <a:latin typeface="Times New Roman"/>
                        </a:rPr>
                        <a:t>                 89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r>
              <a:tr h="205702">
                <a:tc>
                  <a:txBody>
                    <a:bodyPr/>
                    <a:lstStyle/>
                    <a:p>
                      <a:pPr algn="l" fontAlgn="ctr"/>
                      <a:r>
                        <a:rPr lang="tr-TR" sz="1100" b="1" i="1" u="none" strike="noStrike">
                          <a:solidFill>
                            <a:srgbClr val="000000"/>
                          </a:solidFill>
                          <a:effectLst/>
                          <a:latin typeface="Times New Roman"/>
                        </a:rPr>
                        <a:t>III - İDARİ DAVALAR</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r>
              <a:tr h="205702">
                <a:tc>
                  <a:txBody>
                    <a:bodyPr/>
                    <a:lstStyle/>
                    <a:p>
                      <a:pPr algn="l" fontAlgn="b"/>
                      <a:r>
                        <a:rPr lang="tr-TR" sz="1100" b="1" i="1" u="none" strike="noStrike">
                          <a:solidFill>
                            <a:srgbClr val="000000"/>
                          </a:solidFill>
                          <a:effectLst/>
                          <a:latin typeface="Times New Roman"/>
                        </a:rPr>
                        <a:t>      A -</a:t>
                      </a:r>
                      <a:r>
                        <a:rPr lang="tr-TR" sz="1100" b="0" i="1" u="none" strike="noStrike">
                          <a:solidFill>
                            <a:srgbClr val="000000"/>
                          </a:solidFill>
                          <a:effectLst/>
                          <a:latin typeface="Times New Roman"/>
                        </a:rPr>
                        <a:t> TAM YARGI</a:t>
                      </a:r>
                      <a:endParaRPr lang="tr-TR" sz="1100" b="1" i="1" u="none" strike="noStrike">
                        <a:solidFill>
                          <a:srgbClr val="000000"/>
                        </a:solidFill>
                        <a:effectLst/>
                        <a:latin typeface="Times New Roman"/>
                      </a:endParaRPr>
                    </a:p>
                  </a:txBody>
                  <a:tcPr marL="9525" marR="9525" marT="9525" marB="0" anchor="b"/>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r>
              <a:tr h="205702">
                <a:tc>
                  <a:txBody>
                    <a:bodyPr/>
                    <a:lstStyle/>
                    <a:p>
                      <a:pPr algn="l" fontAlgn="b"/>
                      <a:r>
                        <a:rPr lang="tr-TR" sz="1100" b="1" i="1" u="none" strike="noStrike">
                          <a:solidFill>
                            <a:srgbClr val="000000"/>
                          </a:solidFill>
                          <a:effectLst/>
                          <a:latin typeface="Times New Roman"/>
                        </a:rPr>
                        <a:t>      B -</a:t>
                      </a:r>
                      <a:r>
                        <a:rPr lang="tr-TR" sz="1100" b="0" i="1" u="none" strike="noStrike">
                          <a:solidFill>
                            <a:srgbClr val="000000"/>
                          </a:solidFill>
                          <a:effectLst/>
                          <a:latin typeface="Times New Roman"/>
                        </a:rPr>
                        <a:t> İPTAL DAVALARI</a:t>
                      </a:r>
                      <a:endParaRPr lang="tr-TR" sz="1100" b="1" i="1" u="none" strike="noStrike">
                        <a:solidFill>
                          <a:srgbClr val="000000"/>
                        </a:solidFill>
                        <a:effectLst/>
                        <a:latin typeface="Times New Roman"/>
                      </a:endParaRPr>
                    </a:p>
                  </a:txBody>
                  <a:tcPr marL="9525" marR="9525" marT="9525" marB="0" anchor="b"/>
                </a:tc>
                <a:tc>
                  <a:txBody>
                    <a:bodyPr/>
                    <a:lstStyle/>
                    <a:p>
                      <a:pPr algn="ctr" fontAlgn="ctr"/>
                      <a:r>
                        <a:rPr lang="tr-TR" sz="1100" b="0" i="1" u="none" strike="noStrike">
                          <a:solidFill>
                            <a:srgbClr val="000000"/>
                          </a:solidFill>
                          <a:effectLst/>
                          <a:latin typeface="Times New Roman"/>
                        </a:rPr>
                        <a:t>                 93    </a:t>
                      </a:r>
                    </a:p>
                  </a:txBody>
                  <a:tcPr marL="9525" marR="9525" marT="9525" marB="0" anchor="ctr"/>
                </a:tc>
                <a:tc>
                  <a:txBody>
                    <a:bodyPr/>
                    <a:lstStyle/>
                    <a:p>
                      <a:pPr algn="ctr" fontAlgn="ctr"/>
                      <a:r>
                        <a:rPr lang="tr-TR" sz="1100" b="0" i="1" u="none" strike="noStrike">
                          <a:solidFill>
                            <a:srgbClr val="000000"/>
                          </a:solidFill>
                          <a:effectLst/>
                          <a:latin typeface="Times New Roman"/>
                        </a:rPr>
                        <a:t>            3    </a:t>
                      </a:r>
                    </a:p>
                  </a:txBody>
                  <a:tcPr marL="9525" marR="9525" marT="9525" marB="0" anchor="ctr"/>
                </a:tc>
                <a:tc>
                  <a:txBody>
                    <a:bodyPr/>
                    <a:lstStyle/>
                    <a:p>
                      <a:pPr algn="ctr" fontAlgn="ctr"/>
                      <a:r>
                        <a:rPr lang="tr-TR" sz="1100" b="0" i="1" u="none" strike="noStrike">
                          <a:solidFill>
                            <a:srgbClr val="000000"/>
                          </a:solidFill>
                          <a:effectLst/>
                          <a:latin typeface="Times New Roman"/>
                        </a:rPr>
                        <a:t>              1    </a:t>
                      </a:r>
                    </a:p>
                  </a:txBody>
                  <a:tcPr marL="9525" marR="9525" marT="9525" marB="0" anchor="ctr"/>
                </a:tc>
                <a:tc>
                  <a:txBody>
                    <a:bodyPr/>
                    <a:lstStyle/>
                    <a:p>
                      <a:pPr algn="ctr" fontAlgn="ctr"/>
                      <a:r>
                        <a:rPr lang="tr-TR" sz="1100" b="1" i="1" u="none" strike="noStrike">
                          <a:solidFill>
                            <a:srgbClr val="000000"/>
                          </a:solidFill>
                          <a:effectLst/>
                          <a:latin typeface="Times New Roman"/>
                        </a:rPr>
                        <a:t>            4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3    </a:t>
                      </a:r>
                    </a:p>
                  </a:txBody>
                  <a:tcPr marL="9525" marR="9525" marT="9525" marB="0" anchor="ctr"/>
                </a:tc>
              </a:tr>
              <a:tr h="205702">
                <a:tc>
                  <a:txBody>
                    <a:bodyPr/>
                    <a:lstStyle/>
                    <a:p>
                      <a:pPr algn="l" fontAlgn="ctr"/>
                      <a:r>
                        <a:rPr lang="pt-BR" sz="1100" b="1" i="1" u="none" strike="noStrike">
                          <a:solidFill>
                            <a:srgbClr val="000000"/>
                          </a:solidFill>
                          <a:effectLst/>
                          <a:latin typeface="Times New Roman"/>
                        </a:rPr>
                        <a:t>T O P L A M</a:t>
                      </a:r>
                    </a:p>
                  </a:txBody>
                  <a:tcPr marL="9525" marR="9525" marT="9525" marB="0" anchor="ctr"/>
                </a:tc>
                <a:tc>
                  <a:txBody>
                    <a:bodyPr/>
                    <a:lstStyle/>
                    <a:p>
                      <a:pPr algn="ctr" fontAlgn="ctr"/>
                      <a:r>
                        <a:rPr lang="tr-TR" sz="1100" b="1" i="1" u="none" strike="noStrike">
                          <a:solidFill>
                            <a:srgbClr val="000000"/>
                          </a:solidFill>
                          <a:effectLst/>
                          <a:latin typeface="Times New Roman"/>
                        </a:rPr>
                        <a:t>                 88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r>
              <a:tr h="334426">
                <a:tc>
                  <a:txBody>
                    <a:bodyPr/>
                    <a:lstStyle/>
                    <a:p>
                      <a:pPr algn="l" fontAlgn="ctr"/>
                      <a:r>
                        <a:rPr lang="tr-TR" sz="1100" b="1" i="1" u="none" strike="noStrike">
                          <a:solidFill>
                            <a:srgbClr val="000000"/>
                          </a:solidFill>
                          <a:effectLst/>
                          <a:latin typeface="Times New Roman"/>
                        </a:rPr>
                        <a:t>IV - KAYYIM DAVALARI</a:t>
                      </a:r>
                    </a:p>
                  </a:txBody>
                  <a:tcPr marL="9525" marR="9525" marT="9525" marB="0" anchor="ctr"/>
                </a:tc>
                <a:tc>
                  <a:txBody>
                    <a:bodyPr/>
                    <a:lstStyle/>
                    <a:p>
                      <a:pPr algn="ctr" fontAlgn="ctr"/>
                      <a:r>
                        <a:rPr lang="tr-TR" sz="1100" b="1" i="1" u="none" strike="noStrike">
                          <a:solidFill>
                            <a:srgbClr val="000000"/>
                          </a:solidFill>
                          <a:effectLst/>
                          <a:latin typeface="Times New Roman"/>
                        </a:rPr>
                        <a:t>                   2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r>
              <a:tr h="205702">
                <a:tc>
                  <a:txBody>
                    <a:bodyPr/>
                    <a:lstStyle/>
                    <a:p>
                      <a:pPr algn="l" fontAlgn="ctr"/>
                      <a:r>
                        <a:rPr lang="tr-TR" sz="1100" b="1" i="1" u="none" strike="noStrike">
                          <a:solidFill>
                            <a:srgbClr val="000000"/>
                          </a:solidFill>
                          <a:effectLst/>
                          <a:latin typeface="Times New Roman"/>
                        </a:rPr>
                        <a:t>V - İCRA DAVALARI</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r>
              <a:tr h="334426">
                <a:tc>
                  <a:txBody>
                    <a:bodyPr/>
                    <a:lstStyle/>
                    <a:p>
                      <a:pPr algn="l" fontAlgn="b"/>
                      <a:r>
                        <a:rPr lang="tr-TR" sz="1100" b="1" i="1" u="none" strike="noStrike">
                          <a:solidFill>
                            <a:srgbClr val="000000"/>
                          </a:solidFill>
                          <a:effectLst/>
                          <a:latin typeface="Times New Roman"/>
                        </a:rPr>
                        <a:t>      A -</a:t>
                      </a:r>
                      <a:r>
                        <a:rPr lang="tr-TR" sz="1100" b="0" i="1" u="none" strike="noStrike">
                          <a:solidFill>
                            <a:srgbClr val="000000"/>
                          </a:solidFill>
                          <a:effectLst/>
                          <a:latin typeface="Times New Roman"/>
                        </a:rPr>
                        <a:t> HAZİNE TARAFINDAN AÇILAN</a:t>
                      </a:r>
                      <a:endParaRPr lang="tr-TR" sz="1100" b="1" i="1" u="none" strike="noStrike">
                        <a:solidFill>
                          <a:srgbClr val="000000"/>
                        </a:solidFill>
                        <a:effectLst/>
                        <a:latin typeface="Times New Roman"/>
                      </a:endParaRPr>
                    </a:p>
                  </a:txBody>
                  <a:tcPr marL="9525" marR="9525" marT="9525" marB="0" anchor="b"/>
                </a:tc>
                <a:tc>
                  <a:txBody>
                    <a:bodyPr/>
                    <a:lstStyle/>
                    <a:p>
                      <a:pPr algn="ctr" fontAlgn="ctr"/>
                      <a:r>
                        <a:rPr lang="tr-TR" sz="1100" b="0" i="1" u="none" strike="noStrike">
                          <a:solidFill>
                            <a:srgbClr val="000000"/>
                          </a:solidFill>
                          <a:effectLst/>
                          <a:latin typeface="Times New Roman"/>
                        </a:rPr>
                        <a:t>                   3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r>
              <a:tr h="334426">
                <a:tc>
                  <a:txBody>
                    <a:bodyPr/>
                    <a:lstStyle/>
                    <a:p>
                      <a:pPr algn="l" fontAlgn="b"/>
                      <a:r>
                        <a:rPr lang="tr-TR" sz="1100" b="1" i="1" u="none" strike="noStrike">
                          <a:solidFill>
                            <a:srgbClr val="000000"/>
                          </a:solidFill>
                          <a:effectLst/>
                          <a:latin typeface="Times New Roman"/>
                        </a:rPr>
                        <a:t>      B -</a:t>
                      </a:r>
                      <a:r>
                        <a:rPr lang="tr-TR" sz="1100" b="0" i="1" u="none" strike="noStrike">
                          <a:solidFill>
                            <a:srgbClr val="000000"/>
                          </a:solidFill>
                          <a:effectLst/>
                          <a:latin typeface="Times New Roman"/>
                        </a:rPr>
                        <a:t> HAZİNE ALEYHİNE AÇILAN</a:t>
                      </a:r>
                      <a:endParaRPr lang="tr-TR" sz="1100" b="1" i="1" u="none" strike="noStrike">
                        <a:solidFill>
                          <a:srgbClr val="000000"/>
                        </a:solidFill>
                        <a:effectLst/>
                        <a:latin typeface="Times New Roman"/>
                      </a:endParaRPr>
                    </a:p>
                  </a:txBody>
                  <a:tcPr marL="9525" marR="9525" marT="9525" marB="0" anchor="b"/>
                </a:tc>
                <a:tc>
                  <a:txBody>
                    <a:bodyPr/>
                    <a:lstStyle/>
                    <a:p>
                      <a:pPr algn="ctr" fontAlgn="ctr"/>
                      <a:r>
                        <a:rPr lang="tr-TR" sz="1100" b="0" i="1" u="none" strike="noStrike">
                          <a:solidFill>
                            <a:srgbClr val="000000"/>
                          </a:solidFill>
                          <a:effectLst/>
                          <a:latin typeface="Times New Roman"/>
                        </a:rPr>
                        <a:t>                   1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r>
              <a:tr h="205702">
                <a:tc>
                  <a:txBody>
                    <a:bodyPr/>
                    <a:lstStyle/>
                    <a:p>
                      <a:pPr algn="l" fontAlgn="ctr"/>
                      <a:r>
                        <a:rPr lang="pt-BR" sz="1100" b="1" i="1" u="none" strike="noStrike">
                          <a:solidFill>
                            <a:srgbClr val="000000"/>
                          </a:solidFill>
                          <a:effectLst/>
                          <a:latin typeface="Times New Roman"/>
                        </a:rPr>
                        <a:t>T O P L A M</a:t>
                      </a:r>
                    </a:p>
                  </a:txBody>
                  <a:tcPr marL="9525" marR="9525" marT="9525" marB="0" anchor="ctr"/>
                </a:tc>
                <a:tc>
                  <a:txBody>
                    <a:bodyPr/>
                    <a:lstStyle/>
                    <a:p>
                      <a:pPr algn="ctr" fontAlgn="ctr"/>
                      <a:r>
                        <a:rPr lang="tr-TR" sz="1100" b="1" i="1" u="none" strike="noStrike">
                          <a:solidFill>
                            <a:srgbClr val="000000"/>
                          </a:solidFill>
                          <a:effectLst/>
                          <a:latin typeface="Times New Roman"/>
                        </a:rPr>
                        <a:t>                   4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r>
              <a:tr h="205702">
                <a:tc>
                  <a:txBody>
                    <a:bodyPr/>
                    <a:lstStyle/>
                    <a:p>
                      <a:pPr algn="l" fontAlgn="ctr"/>
                      <a:r>
                        <a:rPr lang="tr-TR" sz="1100" b="1" i="1" u="none" strike="noStrike">
                          <a:solidFill>
                            <a:srgbClr val="000000"/>
                          </a:solidFill>
                          <a:effectLst/>
                          <a:latin typeface="Times New Roman"/>
                        </a:rPr>
                        <a:t>V - İCRA TAKİPLERİ</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r>
              <a:tr h="334426">
                <a:tc>
                  <a:txBody>
                    <a:bodyPr/>
                    <a:lstStyle/>
                    <a:p>
                      <a:pPr algn="l" fontAlgn="b"/>
                      <a:r>
                        <a:rPr lang="tr-TR" sz="1100" b="1" i="1" u="none" strike="noStrike">
                          <a:solidFill>
                            <a:srgbClr val="000000"/>
                          </a:solidFill>
                          <a:effectLst/>
                          <a:latin typeface="Times New Roman"/>
                        </a:rPr>
                        <a:t>      A -</a:t>
                      </a:r>
                      <a:r>
                        <a:rPr lang="tr-TR" sz="1100" b="0" i="1" u="none" strike="noStrike">
                          <a:solidFill>
                            <a:srgbClr val="000000"/>
                          </a:solidFill>
                          <a:effectLst/>
                          <a:latin typeface="Times New Roman"/>
                        </a:rPr>
                        <a:t> HAZİNE TARAFINDAN AÇILAN</a:t>
                      </a:r>
                      <a:endParaRPr lang="tr-TR" sz="1100" b="1" i="1" u="none" strike="noStrike">
                        <a:solidFill>
                          <a:srgbClr val="000000"/>
                        </a:solidFill>
                        <a:effectLst/>
                        <a:latin typeface="Times New Roman"/>
                      </a:endParaRPr>
                    </a:p>
                  </a:txBody>
                  <a:tcPr marL="9525" marR="9525" marT="9525" marB="0" anchor="b"/>
                </a:tc>
                <a:tc>
                  <a:txBody>
                    <a:bodyPr/>
                    <a:lstStyle/>
                    <a:p>
                      <a:pPr algn="ctr" fontAlgn="ctr"/>
                      <a:r>
                        <a:rPr lang="tr-TR" sz="1100" b="0" i="1" u="none" strike="noStrike">
                          <a:solidFill>
                            <a:srgbClr val="000000"/>
                          </a:solidFill>
                          <a:effectLst/>
                          <a:latin typeface="Times New Roman"/>
                        </a:rPr>
                        <a:t>                 75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18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r>
              <a:tr h="334426">
                <a:tc>
                  <a:txBody>
                    <a:bodyPr/>
                    <a:lstStyle/>
                    <a:p>
                      <a:pPr algn="l" fontAlgn="b"/>
                      <a:r>
                        <a:rPr lang="tr-TR" sz="1100" b="1" i="1" u="none" strike="noStrike">
                          <a:solidFill>
                            <a:srgbClr val="000000"/>
                          </a:solidFill>
                          <a:effectLst/>
                          <a:latin typeface="Times New Roman"/>
                        </a:rPr>
                        <a:t>      B -</a:t>
                      </a:r>
                      <a:r>
                        <a:rPr lang="tr-TR" sz="1100" b="0" i="1" u="none" strike="noStrike">
                          <a:solidFill>
                            <a:srgbClr val="000000"/>
                          </a:solidFill>
                          <a:effectLst/>
                          <a:latin typeface="Times New Roman"/>
                        </a:rPr>
                        <a:t> HAZİNE ALEYHİNE AÇILAN</a:t>
                      </a:r>
                      <a:endParaRPr lang="tr-TR" sz="1100" b="1" i="1" u="none" strike="noStrike">
                        <a:solidFill>
                          <a:srgbClr val="000000"/>
                        </a:solidFill>
                        <a:effectLst/>
                        <a:latin typeface="Times New Roman"/>
                      </a:endParaRPr>
                    </a:p>
                  </a:txBody>
                  <a:tcPr marL="9525" marR="9525" marT="9525" marB="0" anchor="b"/>
                </a:tc>
                <a:tc>
                  <a:txBody>
                    <a:bodyPr/>
                    <a:lstStyle/>
                    <a:p>
                      <a:pPr algn="ctr" fontAlgn="ctr"/>
                      <a:r>
                        <a:rPr lang="tr-TR" sz="1100" b="0" i="1" u="none" strike="noStrike">
                          <a:solidFill>
                            <a:srgbClr val="000000"/>
                          </a:solidFill>
                          <a:effectLst/>
                          <a:latin typeface="Times New Roman"/>
                        </a:rPr>
                        <a:t>                 63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0" i="1" u="none" strike="noStrike">
                          <a:solidFill>
                            <a:srgbClr val="000000"/>
                          </a:solidFill>
                          <a:effectLst/>
                          <a:latin typeface="Times New Roman"/>
                        </a:rPr>
                        <a:t> </a:t>
                      </a:r>
                    </a:p>
                  </a:txBody>
                  <a:tcPr marL="9525" marR="9525" marT="9525" marB="0" anchor="ctr"/>
                </a:tc>
              </a:tr>
              <a:tr h="205702">
                <a:tc>
                  <a:txBody>
                    <a:bodyPr/>
                    <a:lstStyle/>
                    <a:p>
                      <a:pPr algn="ctr" fontAlgn="ctr"/>
                      <a:r>
                        <a:rPr lang="pt-BR" sz="1100" b="1" i="1" u="none" strike="noStrike">
                          <a:solidFill>
                            <a:srgbClr val="000000"/>
                          </a:solidFill>
                          <a:effectLst/>
                          <a:latin typeface="Times New Roman"/>
                        </a:rPr>
                        <a:t>T O P L A M</a:t>
                      </a:r>
                    </a:p>
                  </a:txBody>
                  <a:tcPr marL="9525" marR="9525" marT="9525" marB="0" anchor="ctr"/>
                </a:tc>
                <a:tc>
                  <a:txBody>
                    <a:bodyPr/>
                    <a:lstStyle/>
                    <a:p>
                      <a:pPr algn="ctr" fontAlgn="ctr"/>
                      <a:r>
                        <a:rPr lang="tr-TR" sz="1100" b="1" i="1" u="none" strike="noStrike">
                          <a:solidFill>
                            <a:srgbClr val="000000"/>
                          </a:solidFill>
                          <a:effectLst/>
                          <a:latin typeface="Times New Roman"/>
                        </a:rPr>
                        <a:t>               138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r>
              <a:tr h="205702">
                <a:tc>
                  <a:txBody>
                    <a:bodyPr/>
                    <a:lstStyle/>
                    <a:p>
                      <a:pPr algn="ctr" fontAlgn="ctr"/>
                      <a:r>
                        <a:rPr lang="pt-BR" sz="1100" b="1" i="1" u="none" strike="noStrike">
                          <a:solidFill>
                            <a:srgbClr val="000000"/>
                          </a:solidFill>
                          <a:effectLst/>
                          <a:latin typeface="Times New Roman"/>
                        </a:rPr>
                        <a:t>G E N E L   T O P L A M</a:t>
                      </a:r>
                    </a:p>
                  </a:txBody>
                  <a:tcPr marL="9525" marR="9525" marT="9525" marB="0" anchor="ctr"/>
                </a:tc>
                <a:tc>
                  <a:txBody>
                    <a:bodyPr/>
                    <a:lstStyle/>
                    <a:p>
                      <a:pPr algn="ctr" fontAlgn="ctr"/>
                      <a:r>
                        <a:rPr lang="tr-TR" sz="1100" b="1" i="1" u="none" strike="noStrike">
                          <a:solidFill>
                            <a:srgbClr val="000000"/>
                          </a:solidFill>
                          <a:effectLst/>
                          <a:latin typeface="Times New Roman"/>
                        </a:rPr>
                        <a:t>               640    </a:t>
                      </a:r>
                    </a:p>
                  </a:txBody>
                  <a:tcPr marL="9525" marR="9525" marT="9525" marB="0" anchor="ctr"/>
                </a:tc>
                <a:tc>
                  <a:txBody>
                    <a:bodyPr/>
                    <a:lstStyle/>
                    <a:p>
                      <a:pPr algn="ctr" fontAlgn="ctr"/>
                      <a:r>
                        <a:rPr lang="tr-TR" sz="1100" b="1" i="1" u="none" strike="noStrike">
                          <a:solidFill>
                            <a:srgbClr val="000000"/>
                          </a:solidFill>
                          <a:effectLst/>
                          <a:latin typeface="Times New Roman"/>
                        </a:rPr>
                        <a:t>            5    </a:t>
                      </a:r>
                    </a:p>
                  </a:txBody>
                  <a:tcPr marL="9525" marR="9525" marT="9525" marB="0" anchor="ctr"/>
                </a:tc>
                <a:tc>
                  <a:txBody>
                    <a:bodyPr/>
                    <a:lstStyle/>
                    <a:p>
                      <a:pPr algn="ctr" fontAlgn="ctr"/>
                      <a:r>
                        <a:rPr lang="tr-TR" sz="1100" b="1" i="1" u="none" strike="noStrike">
                          <a:solidFill>
                            <a:srgbClr val="000000"/>
                          </a:solidFill>
                          <a:effectLst/>
                          <a:latin typeface="Times New Roman"/>
                        </a:rPr>
                        <a:t>              1    </a:t>
                      </a:r>
                    </a:p>
                  </a:txBody>
                  <a:tcPr marL="9525" marR="9525" marT="9525" marB="0" anchor="ctr"/>
                </a:tc>
                <a:tc>
                  <a:txBody>
                    <a:bodyPr/>
                    <a:lstStyle/>
                    <a:p>
                      <a:pPr algn="ctr" fontAlgn="ctr"/>
                      <a:r>
                        <a:rPr lang="tr-TR" sz="1100" b="1" i="1" u="none" strike="noStrike">
                          <a:solidFill>
                            <a:srgbClr val="000000"/>
                          </a:solidFill>
                          <a:effectLst/>
                          <a:latin typeface="Times New Roman"/>
                        </a:rPr>
                        <a:t>          29    </a:t>
                      </a:r>
                    </a:p>
                  </a:txBody>
                  <a:tcPr marL="9525" marR="9525" marT="9525" marB="0" anchor="ctr"/>
                </a:tc>
                <a:tc>
                  <a:txBody>
                    <a:bodyPr/>
                    <a:lstStyle/>
                    <a:p>
                      <a:pPr algn="ctr" fontAlgn="ctr"/>
                      <a:r>
                        <a:rPr lang="tr-TR" sz="1100" b="1" i="1" u="none" strike="noStrike">
                          <a:solidFill>
                            <a:srgbClr val="000000"/>
                          </a:solidFill>
                          <a:effectLst/>
                          <a:latin typeface="Times New Roman"/>
                        </a:rPr>
                        <a:t> </a:t>
                      </a:r>
                    </a:p>
                  </a:txBody>
                  <a:tcPr marL="9525" marR="9525" marT="9525" marB="0" anchor="ctr"/>
                </a:tc>
                <a:tc>
                  <a:txBody>
                    <a:bodyPr/>
                    <a:lstStyle/>
                    <a:p>
                      <a:pPr algn="ctr" fontAlgn="ctr"/>
                      <a:r>
                        <a:rPr lang="tr-TR" sz="1100" b="1" i="1" u="none" strike="noStrike" dirty="0">
                          <a:solidFill>
                            <a:srgbClr val="000000"/>
                          </a:solidFill>
                          <a:effectLst/>
                          <a:latin typeface="Times New Roman"/>
                        </a:rPr>
                        <a:t> </a:t>
                      </a:r>
                    </a:p>
                  </a:txBody>
                  <a:tcPr marL="9525" marR="9525" marT="9525" marB="0" anchor="ctr"/>
                </a:tc>
              </a:tr>
            </a:tbl>
          </a:graphicData>
        </a:graphic>
      </p:graphicFrame>
      <p:pic>
        <p:nvPicPr>
          <p:cNvPr id="5" name="10 Resim" descr="C:\Users\admin\Desktop\Documents\tunceli kitapçık\tunceli sunum\Yeni klasör (4)\valiligi.png"/>
          <p:cNvPicPr/>
          <p:nvPr/>
        </p:nvPicPr>
        <p:blipFill>
          <a:blip r:embed="rId2" cstate="print"/>
          <a:srcRect/>
          <a:stretch>
            <a:fillRect/>
          </a:stretch>
        </p:blipFill>
        <p:spPr bwMode="auto">
          <a:xfrm>
            <a:off x="0" y="0"/>
            <a:ext cx="879153" cy="787593"/>
          </a:xfrm>
          <a:prstGeom prst="rect">
            <a:avLst/>
          </a:prstGeom>
          <a:ln>
            <a:noFill/>
          </a:ln>
          <a:effectLst>
            <a:outerShdw blurRad="292100" dist="139700" dir="2700000" algn="tl" rotWithShape="0">
              <a:srgbClr val="333333">
                <a:alpha val="65000"/>
              </a:srgbClr>
            </a:outerShdw>
          </a:effectLst>
        </p:spPr>
      </p:pic>
      <p:pic>
        <p:nvPicPr>
          <p:cNvPr id="6"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51177" y="0"/>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454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pPr algn="just">
              <a:buNone/>
            </a:pPr>
            <a:r>
              <a:rPr lang="tr-TR" b="1" dirty="0" smtClean="0"/>
              <a:t>	14 </a:t>
            </a:r>
            <a:r>
              <a:rPr lang="tr-TR" b="1" dirty="0" err="1" smtClean="0"/>
              <a:t>Nolu</a:t>
            </a:r>
            <a:r>
              <a:rPr lang="tr-TR" b="1" dirty="0" smtClean="0"/>
              <a:t> Cumhurbaşkanlığı Kararnamesinin “Atıflar ve Değişiklik Hükümleri” başlıklı 26 </a:t>
            </a:r>
            <a:r>
              <a:rPr lang="tr-TR" b="1" dirty="0" err="1" smtClean="0"/>
              <a:t>ıncı</a:t>
            </a:r>
            <a:r>
              <a:rPr lang="tr-TR" b="1" dirty="0" smtClean="0"/>
              <a:t> maddesinde; “… (3)15/7/2018 tarihli ve 30479 sayılı Resmi Gazete’de yayımlanan 4 sayılı Bakanlıklara Bağlı, İlgili, İlişkili Kurum ve Kuruluşlar ile Diğer Kurum ve Kuruluşların Teşkilatı Hakkında Cumhurbaşkanlığı Kararnamesinin; a)  </a:t>
            </a:r>
            <a:r>
              <a:rPr lang="tr-TR" b="1" dirty="0" err="1" smtClean="0"/>
              <a:t>Onikinci</a:t>
            </a:r>
            <a:r>
              <a:rPr lang="tr-TR" b="1" dirty="0" smtClean="0"/>
              <a:t> Bölümünün sonuna aşağıdaki geçici madde eklenmiştir.</a:t>
            </a:r>
          </a:p>
          <a:p>
            <a:pPr algn="just">
              <a:buNone/>
            </a:pPr>
            <a:r>
              <a:rPr lang="tr-TR" b="1" dirty="0" smtClean="0"/>
              <a:t>	“GEÇİCİ MADDE 1- (1) Bu Cumhurbaşkanlığı Kararnamesinin 152 </a:t>
            </a:r>
            <a:r>
              <a:rPr lang="tr-TR" b="1" dirty="0" err="1" smtClean="0"/>
              <a:t>nci</a:t>
            </a:r>
            <a:r>
              <a:rPr lang="tr-TR" b="1" dirty="0" smtClean="0"/>
              <a:t> maddesine göre vergi dairesi başkanlığı kurulmayan illerde vergi dairesi başkanlığı ya da vergi dairesi başkanlığı görev ve yetkilerini haiz vergi dairesi müdürlükleri kuruluncaya kadar, gelir müdürlükleri, vergi dairesi müdürlükleri, takdir komisyonları ile mal müdürlüğü bünyesindeki bağlı vergi daireleri, 10/7/2018 tarihli ve 30474 sayılı Resmi Gazete’de yayımlanan 1 Numaralı Cumhurbaşkanlığı Teşkilatı Hakkında Cumhurbaşkanlığı Kararnamesinin 244 üncü maddesi çerçevesinde defterdarlık birimi olarak faaliyetlerine devam eder ve buralarda çalışan Başkanlık personeli fiilen görev yaptıkları bu birimlerde görevlendirilmiş sayılır. Bu birimlerin görev, yetki ve sorumlulukları; değişiklik yapılmadığı sürece 15/7/2018 tarihinden önceki mevzuat hükümlerine göre devam eder.” </a:t>
            </a:r>
          </a:p>
          <a:p>
            <a:pPr>
              <a:buNone/>
            </a:pPr>
            <a:endParaRPr lang="tr-TR" dirty="0"/>
          </a:p>
        </p:txBody>
      </p:sp>
      <p:sp>
        <p:nvSpPr>
          <p:cNvPr id="4" name="Yuvarlatılmış Dikdörtgen 7"/>
          <p:cNvSpPr>
            <a:spLocks noGrp="1"/>
          </p:cNvSpPr>
          <p:nvPr>
            <p:ph type="title"/>
          </p:nvPr>
        </p:nvSpPr>
        <p:spPr>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000" b="1" kern="0" dirty="0" smtClean="0">
                <a:solidFill>
                  <a:prstClr val="black">
                    <a:lumMod val="95000"/>
                    <a:lumOff val="5000"/>
                  </a:prstClr>
                </a:solidFill>
                <a:latin typeface="Garamond"/>
              </a:rPr>
              <a:t>GELİR BİRİMLERİ</a:t>
            </a:r>
            <a:r>
              <a:rPr kumimoji="0" lang="tr-TR" sz="40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t> </a:t>
            </a:r>
            <a:r>
              <a:rPr kumimoji="0" lang="tr-TR" sz="36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t/>
            </a:r>
            <a:br>
              <a:rPr kumimoji="0" lang="tr-TR" sz="36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br>
            <a:r>
              <a:rPr lang="tr-TR" sz="3100" b="1" kern="0" noProof="0" dirty="0" smtClean="0">
                <a:ln>
                  <a:noFill/>
                </a:ln>
                <a:solidFill>
                  <a:prstClr val="black">
                    <a:lumMod val="95000"/>
                    <a:lumOff val="5000"/>
                  </a:prstClr>
                </a:solidFill>
                <a:latin typeface="Garamond"/>
                <a:ea typeface="+mn-ea"/>
                <a:cs typeface="+mn-cs"/>
              </a:rPr>
              <a:t>VERGİ DAİRESİ MÜDÜRLÜĞÜ – GELİR MÜDÜRLÜĞÜ</a:t>
            </a:r>
            <a:endParaRPr kumimoji="0" lang="tr-TR" sz="31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lumMod val="95000"/>
                    <a:lumOff val="5000"/>
                  </a:schemeClr>
                </a:solidFill>
              </a:rPr>
              <a:t/>
            </a:r>
            <a:br>
              <a:rPr lang="tr-TR" b="1" dirty="0" smtClean="0">
                <a:solidFill>
                  <a:schemeClr val="tx1">
                    <a:lumMod val="95000"/>
                    <a:lumOff val="5000"/>
                  </a:schemeClr>
                </a:solidFill>
              </a:rPr>
            </a:b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sz="2600" b="1" dirty="0" smtClean="0"/>
              <a:t>Osmanlılarda Mali Teşkilat ilk defa Sultan Birinci </a:t>
            </a:r>
            <a:r>
              <a:rPr lang="tr-TR" sz="2600" b="1" dirty="0" err="1" smtClean="0"/>
              <a:t>Murad</a:t>
            </a:r>
            <a:r>
              <a:rPr lang="tr-TR" sz="2600" b="1" dirty="0" smtClean="0"/>
              <a:t> zamanında kurulmuş ve zaman içinde tekamül etmiştir. Fatih Kanunnamesi, </a:t>
            </a:r>
            <a:r>
              <a:rPr lang="tr-TR" sz="2600" b="1" dirty="0" err="1" smtClean="0"/>
              <a:t>Abdurrahman</a:t>
            </a:r>
            <a:r>
              <a:rPr lang="tr-TR" sz="2600" b="1" dirty="0" smtClean="0"/>
              <a:t> Paşa ve </a:t>
            </a:r>
            <a:r>
              <a:rPr lang="tr-TR" sz="2600" b="1" dirty="0" err="1" smtClean="0"/>
              <a:t>Eyyübi</a:t>
            </a:r>
            <a:r>
              <a:rPr lang="tr-TR" sz="2600" b="1" dirty="0" smtClean="0"/>
              <a:t> Efendi Kanunnamelerinde defterdar, devlet hazinesini padişaha vekaleten idare eden memur olarak görülmektedir. Bu kanunnamelere göre dış hazine ve maliye kayıtlarının açılıp kapanması defterdarın eliyle yapılırdı.</a:t>
            </a:r>
          </a:p>
          <a:p>
            <a:pPr algn="just"/>
            <a:r>
              <a:rPr lang="tr-TR" sz="2600" b="1" dirty="0" err="1" smtClean="0"/>
              <a:t>Fâtih</a:t>
            </a:r>
            <a:r>
              <a:rPr lang="tr-TR" sz="2600" b="1" dirty="0" smtClean="0"/>
              <a:t> zamanında hazırlanan </a:t>
            </a:r>
            <a:r>
              <a:rPr lang="tr-TR" sz="2600" b="1" dirty="0" err="1" smtClean="0"/>
              <a:t>kanunnâmede</a:t>
            </a:r>
            <a:r>
              <a:rPr lang="tr-TR" sz="2600" b="1" dirty="0" smtClean="0"/>
              <a:t> “Bu </a:t>
            </a:r>
            <a:r>
              <a:rPr lang="tr-TR" sz="2600" b="1" dirty="0" err="1" smtClean="0"/>
              <a:t>kanunnâme</a:t>
            </a:r>
            <a:r>
              <a:rPr lang="tr-TR" sz="2600" b="1" dirty="0" smtClean="0"/>
              <a:t> atam ve dedem kanunudur ve benim dahi kanunumdur” ifadesi ile tarihî bilgilere göre ilk Osmanlı hükümdarlarının, bir araya getirilip tedvin edilmemiş </a:t>
            </a:r>
            <a:r>
              <a:rPr lang="tr-TR" sz="2600" b="1" dirty="0" err="1" smtClean="0"/>
              <a:t>kanunnâme</a:t>
            </a:r>
            <a:r>
              <a:rPr lang="tr-TR" sz="2600" b="1" dirty="0" smtClean="0"/>
              <a:t> hükümleri ile </a:t>
            </a:r>
            <a:r>
              <a:rPr lang="tr-TR" sz="2600" b="1" dirty="0" err="1" smtClean="0"/>
              <a:t>âmil</a:t>
            </a:r>
            <a:r>
              <a:rPr lang="tr-TR" sz="2600" b="1" dirty="0" smtClean="0"/>
              <a:t> oldukları anlaşılmaktadır.</a:t>
            </a:r>
          </a:p>
          <a:p>
            <a:pPr algn="just"/>
            <a:endParaRPr lang="tr-TR" dirty="0"/>
          </a:p>
        </p:txBody>
      </p:sp>
      <p:pic>
        <p:nvPicPr>
          <p:cNvPr id="4"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5"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Yuvarlatılmış Dikdörtgen 3"/>
          <p:cNvSpPr/>
          <p:nvPr/>
        </p:nvSpPr>
        <p:spPr>
          <a:xfrm>
            <a:off x="2582090" y="977596"/>
            <a:ext cx="7313023" cy="1108397"/>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lumMod val="95000"/>
                    <a:lumOff val="5000"/>
                  </a:schemeClr>
                </a:solidFill>
              </a:rPr>
              <a:t>TARİHÇE </a:t>
            </a:r>
            <a:endParaRPr lang="tr-TR" sz="36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Yuvarlatılmış Dikdörtgen 8"/>
          <p:cNvSpPr/>
          <p:nvPr/>
        </p:nvSpPr>
        <p:spPr>
          <a:xfrm>
            <a:off x="2496364" y="797126"/>
            <a:ext cx="7313023" cy="653933"/>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prstClr val="black"/>
                </a:solidFill>
                <a:effectLst/>
                <a:uLnTx/>
                <a:uFillTx/>
                <a:latin typeface="Century"/>
                <a:ea typeface="+mn-ea"/>
                <a:cs typeface="+mn-cs"/>
              </a:rPr>
              <a:t>VERGİ GELİRLERİ</a:t>
            </a:r>
          </a:p>
          <a:p>
            <a:pPr marL="0" marR="0" lvl="0" indent="0" algn="ctr" defTabSz="914400" eaLnBrk="1" fontAlgn="ctr" latinLnBrk="0" hangingPunct="1">
              <a:lnSpc>
                <a:spcPct val="100000"/>
              </a:lnSpc>
              <a:spcBef>
                <a:spcPts val="0"/>
              </a:spcBef>
              <a:spcAft>
                <a:spcPts val="0"/>
              </a:spcAft>
              <a:buClrTx/>
              <a:buSzTx/>
              <a:buFontTx/>
              <a:buNone/>
              <a:tabLst/>
              <a:defRPr/>
            </a:pPr>
            <a:r>
              <a:rPr lang="tr-TR" sz="1400" b="1" kern="0" dirty="0" smtClean="0">
                <a:solidFill>
                  <a:prstClr val="black"/>
                </a:solidFill>
                <a:latin typeface="Century"/>
              </a:rPr>
              <a:t>01/01/2017-31/12/2017  </a:t>
            </a:r>
            <a:r>
              <a:rPr lang="tr-TR" sz="1400" b="1" kern="0" dirty="0" smtClean="0">
                <a:solidFill>
                  <a:prstClr val="black"/>
                </a:solidFill>
                <a:latin typeface="Century"/>
              </a:rPr>
              <a:t>///  </a:t>
            </a:r>
            <a:r>
              <a:rPr lang="tr-TR" sz="1400" b="1" kern="0" dirty="0" smtClean="0">
                <a:solidFill>
                  <a:prstClr val="black"/>
                </a:solidFill>
                <a:latin typeface="Century"/>
              </a:rPr>
              <a:t>01/01/2018-31/12/2018</a:t>
            </a:r>
            <a:endParaRPr kumimoji="0" lang="tr-TR" sz="1400" b="1" i="0" u="none" strike="noStrike" kern="0" cap="none" spc="0" normalizeH="0" baseline="0" noProof="0" dirty="0" smtClean="0">
              <a:ln>
                <a:noFill/>
              </a:ln>
              <a:solidFill>
                <a:prstClr val="black"/>
              </a:solidFill>
              <a:effectLst/>
              <a:uLnTx/>
              <a:uFillTx/>
              <a:latin typeface="Century"/>
            </a:endParaRPr>
          </a:p>
        </p:txBody>
      </p:sp>
      <p:graphicFrame>
        <p:nvGraphicFramePr>
          <p:cNvPr id="2" name="Tablo 1"/>
          <p:cNvGraphicFramePr>
            <a:graphicFrameLocks noGrp="1"/>
          </p:cNvGraphicFramePr>
          <p:nvPr>
            <p:extLst>
              <p:ext uri="{D42A27DB-BD31-4B8C-83A1-F6EECF244321}">
                <p14:modId xmlns:p14="http://schemas.microsoft.com/office/powerpoint/2010/main" val="1867358967"/>
              </p:ext>
            </p:extLst>
          </p:nvPr>
        </p:nvGraphicFramePr>
        <p:xfrm>
          <a:off x="895086" y="1598357"/>
          <a:ext cx="10459851" cy="4504849"/>
        </p:xfrm>
        <a:graphic>
          <a:graphicData uri="http://schemas.openxmlformats.org/drawingml/2006/table">
            <a:tbl>
              <a:tblPr/>
              <a:tblGrid>
                <a:gridCol w="2362176"/>
                <a:gridCol w="1249064"/>
                <a:gridCol w="1631431"/>
                <a:gridCol w="1444497"/>
                <a:gridCol w="1155598"/>
                <a:gridCol w="1206577"/>
                <a:gridCol w="1410508"/>
              </a:tblGrid>
              <a:tr h="318839">
                <a:tc>
                  <a:txBody>
                    <a:bodyPr/>
                    <a:lstStyle/>
                    <a:p>
                      <a:pPr algn="l" fontAlgn="b"/>
                      <a:r>
                        <a:rPr lang="tr-TR" sz="1000" b="1" i="0" u="none" strike="noStrike" dirty="0">
                          <a:effectLst/>
                          <a:latin typeface="Century"/>
                        </a:rPr>
                        <a:t> </a:t>
                      </a:r>
                    </a:p>
                  </a:txBody>
                  <a:tcPr marL="4983" marR="4983" marT="4983" marB="0" anchor="b">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YILI</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TAHAKKUK</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TAHSİLAT</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TAHSİLAT NİSPETİ</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TAHAKKUK ARTIŞI</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TAHSİLAT ARTIŞI</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r h="233383">
                <a:tc rowSpan="2">
                  <a:txBody>
                    <a:bodyPr/>
                    <a:lstStyle/>
                    <a:p>
                      <a:pPr algn="l" fontAlgn="ctr"/>
                      <a:r>
                        <a:rPr lang="tr-TR" sz="1000" b="1" i="0" u="none" strike="noStrike" dirty="0">
                          <a:effectLst/>
                          <a:latin typeface="Century"/>
                        </a:rPr>
                        <a:t>VERGİ GELİRLERİ</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2018</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173.493.388,22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157.594.569,53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%90,84</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%26,06</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%25,78</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3383">
                <a:tc vMerge="1">
                  <a:txBody>
                    <a:bodyPr/>
                    <a:lstStyle/>
                    <a:p>
                      <a:endParaRPr lang="tr-TR"/>
                    </a:p>
                  </a:txBody>
                  <a:tcPr/>
                </a:tc>
                <a:tc>
                  <a:txBody>
                    <a:bodyPr/>
                    <a:lstStyle/>
                    <a:p>
                      <a:pPr algn="ctr" fontAlgn="ctr"/>
                      <a:r>
                        <a:rPr lang="tr-TR" sz="1000" b="1" i="0" u="none" strike="noStrike" dirty="0">
                          <a:effectLst/>
                          <a:latin typeface="Century"/>
                        </a:rPr>
                        <a:t>2017</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137.624.359,99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125.291.200,44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3383">
                <a:tc rowSpan="2">
                  <a:txBody>
                    <a:bodyPr/>
                    <a:lstStyle/>
                    <a:p>
                      <a:pPr algn="l" fontAlgn="ctr"/>
                      <a:r>
                        <a:rPr lang="tr-TR" sz="1000" b="1" i="0" u="none" strike="noStrike" dirty="0">
                          <a:effectLst/>
                          <a:latin typeface="Century"/>
                        </a:rPr>
                        <a:t>VERGİ DIŞI GELİRLER</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2018</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22.130.508,87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12.756.305,59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%57,64</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-%8,22</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-%9,64</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3383">
                <a:tc vMerge="1">
                  <a:txBody>
                    <a:bodyPr/>
                    <a:lstStyle/>
                    <a:p>
                      <a:endParaRPr lang="tr-TR"/>
                    </a:p>
                  </a:txBody>
                  <a:tcPr/>
                </a:tc>
                <a:tc>
                  <a:txBody>
                    <a:bodyPr/>
                    <a:lstStyle/>
                    <a:p>
                      <a:pPr algn="ctr" fontAlgn="ctr"/>
                      <a:r>
                        <a:rPr lang="tr-TR" sz="1000" b="1" i="0" u="none" strike="noStrike" dirty="0">
                          <a:effectLst/>
                          <a:latin typeface="Century"/>
                        </a:rPr>
                        <a:t>2017</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24.111.642,51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14.117.576,72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3383">
                <a:tc rowSpan="2">
                  <a:txBody>
                    <a:bodyPr/>
                    <a:lstStyle/>
                    <a:p>
                      <a:pPr algn="l" fontAlgn="ctr"/>
                      <a:r>
                        <a:rPr lang="tr-TR" sz="1000" b="1" i="0" u="none" strike="noStrike" dirty="0">
                          <a:effectLst/>
                          <a:latin typeface="Century"/>
                        </a:rPr>
                        <a:t>SERMAYE GELİRLERİ</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2018</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12.343.067,99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11.943.913,71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%96,77</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%80,94</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%75,09</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3383">
                <a:tc vMerge="1">
                  <a:txBody>
                    <a:bodyPr/>
                    <a:lstStyle/>
                    <a:p>
                      <a:endParaRPr lang="tr-TR"/>
                    </a:p>
                  </a:txBody>
                  <a:tcPr/>
                </a:tc>
                <a:tc>
                  <a:txBody>
                    <a:bodyPr/>
                    <a:lstStyle/>
                    <a:p>
                      <a:pPr algn="ctr" fontAlgn="ctr"/>
                      <a:r>
                        <a:rPr lang="tr-TR" sz="1000" b="1" i="0" u="none" strike="noStrike" dirty="0">
                          <a:effectLst/>
                          <a:latin typeface="Century"/>
                        </a:rPr>
                        <a:t>2017</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6.821.681,60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6.821.681,60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33383">
                <a:tc rowSpan="2">
                  <a:txBody>
                    <a:bodyPr/>
                    <a:lstStyle/>
                    <a:p>
                      <a:pPr algn="l" fontAlgn="ctr"/>
                      <a:r>
                        <a:rPr lang="tr-TR" sz="1000" b="1" i="0" u="none" strike="noStrike" dirty="0">
                          <a:effectLst/>
                          <a:latin typeface="Century"/>
                        </a:rPr>
                        <a:t>BÜTÇE GELİRLERİ TOPLAMI (125 KALEM)</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2018</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207.966.965,08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182.294.788,83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%87,66</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%23,38</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%24,66</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3383">
                <a:tc vMerge="1">
                  <a:txBody>
                    <a:bodyPr/>
                    <a:lstStyle/>
                    <a:p>
                      <a:endParaRPr lang="tr-TR"/>
                    </a:p>
                  </a:txBody>
                  <a:tcPr/>
                </a:tc>
                <a:tc>
                  <a:txBody>
                    <a:bodyPr/>
                    <a:lstStyle/>
                    <a:p>
                      <a:pPr algn="ctr" fontAlgn="ctr"/>
                      <a:r>
                        <a:rPr lang="tr-TR" sz="1000" b="1" i="0" u="none" strike="noStrike" dirty="0">
                          <a:effectLst/>
                          <a:latin typeface="Century"/>
                        </a:rPr>
                        <a:t>2017</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168.557.684,10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146.230.458,76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327109">
                <a:tc gridSpan="7">
                  <a:txBody>
                    <a:bodyPr/>
                    <a:lstStyle/>
                    <a:p>
                      <a:pPr algn="ctr" fontAlgn="ctr"/>
                      <a:r>
                        <a:rPr lang="tr-TR" sz="1000" b="1" i="0" u="none" strike="noStrike" dirty="0">
                          <a:effectLst/>
                          <a:latin typeface="Century"/>
                        </a:rPr>
                        <a:t>BAZI VERGİ GELİRLERİNE AİT BİLGİLER</a:t>
                      </a: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EC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0506">
                <a:tc>
                  <a:txBody>
                    <a:bodyPr/>
                    <a:lstStyle/>
                    <a:p>
                      <a:pPr algn="l" fontAlgn="b"/>
                      <a:r>
                        <a:rPr lang="tr-TR" sz="1000" b="1" i="0" u="none" strike="noStrike" dirty="0">
                          <a:effectLst/>
                          <a:latin typeface="Century"/>
                        </a:rPr>
                        <a:t> </a:t>
                      </a:r>
                    </a:p>
                  </a:txBody>
                  <a:tcPr marL="4983" marR="4983" marT="4983" marB="0" anchor="b">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YILI</a:t>
                      </a: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ECFF"/>
                    </a:solidFill>
                  </a:tcPr>
                </a:tc>
                <a:tc>
                  <a:txBody>
                    <a:bodyPr/>
                    <a:lstStyle/>
                    <a:p>
                      <a:pPr algn="ctr" fontAlgn="t"/>
                      <a:r>
                        <a:rPr lang="tr-TR" sz="1000" b="1" i="0" u="none" strike="noStrike" dirty="0">
                          <a:effectLst/>
                          <a:latin typeface="Century"/>
                        </a:rPr>
                        <a:t>TAHAKKUK</a:t>
                      </a:r>
                    </a:p>
                  </a:txBody>
                  <a:tcPr marL="4983" marR="4983" marT="4983" marB="0">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ECFF"/>
                    </a:solidFill>
                  </a:tcPr>
                </a:tc>
                <a:tc>
                  <a:txBody>
                    <a:bodyPr/>
                    <a:lstStyle/>
                    <a:p>
                      <a:pPr algn="ctr" fontAlgn="t"/>
                      <a:r>
                        <a:rPr lang="tr-TR" sz="1000" b="1" i="0" u="none" strike="noStrike" dirty="0">
                          <a:effectLst/>
                          <a:latin typeface="Century"/>
                        </a:rPr>
                        <a:t>TAHSİLAT</a:t>
                      </a:r>
                    </a:p>
                  </a:txBody>
                  <a:tcPr marL="4983" marR="4983" marT="4983" marB="0">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ECFF"/>
                    </a:solidFill>
                  </a:tcPr>
                </a:tc>
                <a:tc>
                  <a:txBody>
                    <a:bodyPr/>
                    <a:lstStyle/>
                    <a:p>
                      <a:pPr algn="ctr" fontAlgn="t"/>
                      <a:r>
                        <a:rPr lang="tr-TR" sz="1000" b="1" i="0" u="none" strike="noStrike" dirty="0">
                          <a:effectLst/>
                          <a:latin typeface="Century"/>
                        </a:rPr>
                        <a:t>TAHSİLAT NİSPETİ</a:t>
                      </a:r>
                    </a:p>
                  </a:txBody>
                  <a:tcPr marL="4983" marR="4983" marT="4983" marB="0">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ECFF"/>
                    </a:solidFill>
                  </a:tcPr>
                </a:tc>
                <a:tc>
                  <a:txBody>
                    <a:bodyPr/>
                    <a:lstStyle/>
                    <a:p>
                      <a:pPr algn="ctr" fontAlgn="t"/>
                      <a:r>
                        <a:rPr lang="tr-TR" sz="1000" b="1" i="0" u="none" strike="noStrike" dirty="0">
                          <a:effectLst/>
                          <a:latin typeface="Century"/>
                        </a:rPr>
                        <a:t>TAHAKKUK ARTIŞI</a:t>
                      </a:r>
                    </a:p>
                  </a:txBody>
                  <a:tcPr marL="4983" marR="4983" marT="4983" marB="0">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ECFF"/>
                    </a:solidFill>
                  </a:tcPr>
                </a:tc>
                <a:tc>
                  <a:txBody>
                    <a:bodyPr/>
                    <a:lstStyle/>
                    <a:p>
                      <a:pPr algn="ctr" fontAlgn="t"/>
                      <a:r>
                        <a:rPr lang="tr-TR" sz="1000" b="1" i="0" u="none" strike="noStrike" dirty="0">
                          <a:effectLst/>
                          <a:latin typeface="Century"/>
                        </a:rPr>
                        <a:t>TAHSİLAT ARTIŞI</a:t>
                      </a:r>
                    </a:p>
                  </a:txBody>
                  <a:tcPr marL="4983" marR="4983" marT="4983" marB="0">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ECFF"/>
                    </a:solidFill>
                  </a:tcPr>
                </a:tc>
              </a:tr>
              <a:tr h="278390">
                <a:tc rowSpan="2">
                  <a:txBody>
                    <a:bodyPr/>
                    <a:lstStyle/>
                    <a:p>
                      <a:pPr algn="l" fontAlgn="ctr"/>
                      <a:r>
                        <a:rPr lang="tr-TR" sz="1000" b="1" i="0" u="none" strike="noStrike" dirty="0">
                          <a:effectLst/>
                          <a:latin typeface="Century"/>
                        </a:rPr>
                        <a:t>GELİR VERGİSİ</a:t>
                      </a: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2018</a:t>
                      </a: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4.945.342,80</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3.210.916,42</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%64,93</a:t>
                      </a:r>
                      <a:endParaRPr lang="tr-TR" sz="1000" b="1" i="0" u="none" strike="noStrike" dirty="0">
                        <a:effectLst/>
                        <a:latin typeface="Century"/>
                      </a:endParaRP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%8,04</a:t>
                      </a:r>
                      <a:endParaRPr lang="tr-TR" sz="1000" b="1" i="0" u="none" strike="noStrike" dirty="0">
                        <a:effectLst/>
                        <a:latin typeface="Century"/>
                      </a:endParaRP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%14,21</a:t>
                      </a:r>
                      <a:endParaRPr lang="tr-TR" sz="1000" b="1" i="0" u="none" strike="noStrike" dirty="0">
                        <a:effectLst/>
                        <a:latin typeface="Century"/>
                      </a:endParaRP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CC"/>
                    </a:solidFill>
                  </a:tcPr>
                </a:tc>
              </a:tr>
              <a:tr h="278390">
                <a:tc vMerge="1">
                  <a:txBody>
                    <a:bodyPr/>
                    <a:lstStyle/>
                    <a:p>
                      <a:endParaRPr lang="tr-TR"/>
                    </a:p>
                  </a:txBody>
                  <a:tcPr/>
                </a:tc>
                <a:tc>
                  <a:txBody>
                    <a:bodyPr/>
                    <a:lstStyle/>
                    <a:p>
                      <a:pPr algn="ctr" fontAlgn="ctr"/>
                      <a:r>
                        <a:rPr lang="tr-TR" sz="1000" b="1" i="0" u="none" strike="noStrike" dirty="0">
                          <a:effectLst/>
                          <a:latin typeface="Century"/>
                        </a:rPr>
                        <a:t>2017</a:t>
                      </a: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4.577.189,12</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2.811.417,29</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FFCC"/>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89381">
                <a:tc rowSpan="2">
                  <a:txBody>
                    <a:bodyPr/>
                    <a:lstStyle/>
                    <a:p>
                      <a:pPr algn="l" fontAlgn="ctr"/>
                      <a:r>
                        <a:rPr lang="tr-TR" sz="1000" b="1" i="0" u="none" strike="noStrike" dirty="0">
                          <a:effectLst/>
                          <a:latin typeface="Century"/>
                        </a:rPr>
                        <a:t>KURUMLAR VERGİSİ</a:t>
                      </a: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2018</a:t>
                      </a: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2.462.480,55</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829.386,70</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%33,68</a:t>
                      </a:r>
                      <a:endParaRPr lang="tr-TR" sz="1000" b="1" i="0" u="none" strike="noStrike" dirty="0">
                        <a:effectLst/>
                        <a:latin typeface="Century"/>
                      </a:endParaRP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%13,34</a:t>
                      </a:r>
                      <a:endParaRPr lang="tr-TR" sz="1000" b="1" i="0" u="none" strike="noStrike" dirty="0">
                        <a:effectLst/>
                        <a:latin typeface="Century"/>
                      </a:endParaRP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%13,79</a:t>
                      </a:r>
                      <a:endParaRPr lang="tr-TR" sz="1000" b="1" i="0" u="none" strike="noStrike" dirty="0">
                        <a:effectLst/>
                        <a:latin typeface="Century"/>
                      </a:endParaRP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8390">
                <a:tc vMerge="1">
                  <a:txBody>
                    <a:bodyPr/>
                    <a:lstStyle/>
                    <a:p>
                      <a:endParaRPr lang="tr-TR"/>
                    </a:p>
                  </a:txBody>
                  <a:tcPr/>
                </a:tc>
                <a:tc>
                  <a:txBody>
                    <a:bodyPr/>
                    <a:lstStyle/>
                    <a:p>
                      <a:pPr algn="ctr" fontAlgn="ctr"/>
                      <a:r>
                        <a:rPr lang="tr-TR" sz="1000" b="1" i="0" u="none" strike="noStrike" dirty="0">
                          <a:effectLst/>
                          <a:latin typeface="Century"/>
                        </a:rPr>
                        <a:t>2017</a:t>
                      </a:r>
                    </a:p>
                  </a:txBody>
                  <a:tcPr marL="4983" marR="4983" marT="4983"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2.172.560,43</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FFCC"/>
                    </a:solidFill>
                  </a:tcPr>
                </a:tc>
                <a:tc>
                  <a:txBody>
                    <a:bodyPr/>
                    <a:lstStyle/>
                    <a:p>
                      <a:pPr algn="r" fontAlgn="ctr"/>
                      <a:r>
                        <a:rPr lang="tr-TR" sz="1000" b="1" i="0" u="none" strike="noStrike" dirty="0">
                          <a:effectLst/>
                          <a:latin typeface="Century"/>
                        </a:rPr>
                        <a:t>728.877,92</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CCFFCC"/>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78390">
                <a:tc rowSpan="2">
                  <a:txBody>
                    <a:bodyPr/>
                    <a:lstStyle/>
                    <a:p>
                      <a:pPr algn="l" fontAlgn="ctr"/>
                      <a:r>
                        <a:rPr lang="tr-TR" sz="1000" b="1" i="0" u="none" strike="noStrike" dirty="0">
                          <a:effectLst/>
                          <a:latin typeface="Century"/>
                        </a:rPr>
                        <a:t>KATMA DEĞER VERGİSİ</a:t>
                      </a:r>
                    </a:p>
                  </a:txBody>
                  <a:tcPr marL="4983" marR="4983" marT="49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tr-TR" sz="1000" b="1" i="0" u="none" strike="noStrike" dirty="0">
                          <a:effectLst/>
                          <a:latin typeface="Century"/>
                        </a:rPr>
                        <a:t>2018</a:t>
                      </a:r>
                    </a:p>
                  </a:txBody>
                  <a:tcPr marL="4983" marR="4983" marT="4983" marB="0" anchor="ctr">
                    <a:lnL w="12700" cap="flat" cmpd="sng" algn="ctr">
                      <a:solidFill>
                        <a:schemeClr val="tx1"/>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9.932.696,53</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tr-TR" sz="1000" b="1" i="0" u="none" strike="noStrike" dirty="0">
                          <a:effectLst/>
                          <a:latin typeface="Century"/>
                        </a:rPr>
                        <a:t>5.433.483,74</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%54,70</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%1,27</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tr-TR" sz="1000" b="1" i="0" u="none" strike="noStrike" dirty="0" smtClean="0">
                          <a:effectLst/>
                          <a:latin typeface="Century"/>
                        </a:rPr>
                        <a:t>-%9,39</a:t>
                      </a:r>
                      <a:endParaRPr lang="tr-TR" sz="1000" b="1" i="0" u="none" strike="noStrike" dirty="0">
                        <a:effectLst/>
                        <a:latin typeface="Century"/>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8390">
                <a:tc vMerge="1">
                  <a:txBody>
                    <a:bodyPr/>
                    <a:lstStyle/>
                    <a:p>
                      <a:endParaRPr lang="tr-TR"/>
                    </a:p>
                  </a:txBody>
                  <a:tcPr/>
                </a:tc>
                <a:tc>
                  <a:txBody>
                    <a:bodyPr/>
                    <a:lstStyle/>
                    <a:p>
                      <a:pPr algn="ctr" fontAlgn="ctr"/>
                      <a:r>
                        <a:rPr lang="tr-TR" sz="1000" b="1" i="0" u="none" strike="noStrike" dirty="0">
                          <a:effectLst/>
                          <a:latin typeface="Century"/>
                        </a:rPr>
                        <a:t>2017</a:t>
                      </a:r>
                    </a:p>
                  </a:txBody>
                  <a:tcPr marL="4983" marR="4983" marT="498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900" b="1" i="0" u="none" strike="noStrike" dirty="0">
                          <a:effectLst/>
                          <a:latin typeface="Century"/>
                        </a:rPr>
                        <a:t>9.808.600,10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900" b="1" i="0" u="none" strike="noStrike" dirty="0">
                          <a:effectLst/>
                          <a:latin typeface="Century"/>
                        </a:rPr>
                        <a:t>5.996.338,65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spTree>
    <p:extLst>
      <p:ext uri="{BB962C8B-B14F-4D97-AF65-F5344CB8AC3E}">
        <p14:creationId xmlns:p14="http://schemas.microsoft.com/office/powerpoint/2010/main" val="1611213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09467743"/>
              </p:ext>
            </p:extLst>
          </p:nvPr>
        </p:nvGraphicFramePr>
        <p:xfrm>
          <a:off x="941699" y="2209622"/>
          <a:ext cx="10522424" cy="3959168"/>
        </p:xfrm>
        <a:graphic>
          <a:graphicData uri="http://schemas.openxmlformats.org/drawingml/2006/table">
            <a:tbl>
              <a:tblPr/>
              <a:tblGrid>
                <a:gridCol w="3393039"/>
                <a:gridCol w="1472722"/>
                <a:gridCol w="1285022"/>
                <a:gridCol w="772666"/>
                <a:gridCol w="1509740"/>
                <a:gridCol w="1280991"/>
                <a:gridCol w="808244"/>
              </a:tblGrid>
              <a:tr h="281105">
                <a:tc rowSpan="2">
                  <a:txBody>
                    <a:bodyPr/>
                    <a:lstStyle/>
                    <a:p>
                      <a:pPr algn="ctr" fontAlgn="ctr"/>
                      <a:r>
                        <a:rPr lang="tr-TR" sz="1300" b="1" i="0" u="none" strike="noStrike" dirty="0">
                          <a:solidFill>
                            <a:srgbClr val="000000"/>
                          </a:solidFill>
                          <a:effectLst/>
                          <a:latin typeface="Times New Roman"/>
                        </a:rPr>
                        <a:t>VD/MM</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gridSpan="3">
                  <a:txBody>
                    <a:bodyPr/>
                    <a:lstStyle/>
                    <a:p>
                      <a:pPr algn="ctr" fontAlgn="ctr"/>
                      <a:r>
                        <a:rPr lang="tr-TR" sz="1300" b="1" i="0" u="none" strike="noStrike" dirty="0">
                          <a:solidFill>
                            <a:srgbClr val="000000"/>
                          </a:solidFill>
                          <a:effectLst/>
                          <a:latin typeface="Times New Roman"/>
                        </a:rPr>
                        <a:t>2017 </a:t>
                      </a:r>
                      <a:r>
                        <a:rPr lang="tr-TR" sz="1300" b="1" i="0" u="none" strike="noStrike" dirty="0" smtClean="0">
                          <a:solidFill>
                            <a:srgbClr val="000000"/>
                          </a:solidFill>
                          <a:effectLst/>
                          <a:latin typeface="Times New Roman"/>
                        </a:rPr>
                        <a:t>OCAK-ARALIK</a:t>
                      </a:r>
                      <a:endParaRPr lang="tr-TR" sz="1300" b="1" i="0" u="none" strike="noStrike" dirty="0">
                        <a:solidFill>
                          <a:srgbClr val="000000"/>
                        </a:solidFill>
                        <a:effectLst/>
                        <a:latin typeface="Times New Roman"/>
                      </a:endParaRP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hMerge="1">
                  <a:txBody>
                    <a:bodyPr/>
                    <a:lstStyle/>
                    <a:p>
                      <a:endParaRPr lang="tr-TR"/>
                    </a:p>
                  </a:txBody>
                  <a:tcPr/>
                </a:tc>
                <a:tc hMerge="1">
                  <a:txBody>
                    <a:bodyPr/>
                    <a:lstStyle/>
                    <a:p>
                      <a:endParaRPr lang="tr-TR"/>
                    </a:p>
                  </a:txBody>
                  <a:tcPr/>
                </a:tc>
                <a:tc gridSpan="3">
                  <a:txBody>
                    <a:bodyPr/>
                    <a:lstStyle/>
                    <a:p>
                      <a:pPr algn="ctr" fontAlgn="ctr"/>
                      <a:r>
                        <a:rPr lang="tr-TR" sz="1300" b="1" i="0" u="none" strike="noStrike" dirty="0">
                          <a:solidFill>
                            <a:srgbClr val="000000"/>
                          </a:solidFill>
                          <a:effectLst/>
                          <a:latin typeface="Times New Roman"/>
                        </a:rPr>
                        <a:t>2018 </a:t>
                      </a:r>
                      <a:r>
                        <a:rPr lang="tr-TR" sz="1300" b="1" i="0" u="none" strike="noStrike" dirty="0" smtClean="0">
                          <a:solidFill>
                            <a:srgbClr val="000000"/>
                          </a:solidFill>
                          <a:effectLst/>
                          <a:latin typeface="Times New Roman"/>
                        </a:rPr>
                        <a:t>OCAK-ARALIK</a:t>
                      </a:r>
                      <a:endParaRPr lang="tr-TR" sz="1300" b="1" i="0" u="none" strike="noStrike" dirty="0">
                        <a:solidFill>
                          <a:srgbClr val="000000"/>
                        </a:solidFill>
                        <a:effectLst/>
                        <a:latin typeface="Times New Roman"/>
                      </a:endParaRP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hMerge="1">
                  <a:txBody>
                    <a:bodyPr/>
                    <a:lstStyle/>
                    <a:p>
                      <a:endParaRPr lang="tr-TR"/>
                    </a:p>
                  </a:txBody>
                  <a:tcPr/>
                </a:tc>
                <a:tc hMerge="1">
                  <a:txBody>
                    <a:bodyPr/>
                    <a:lstStyle/>
                    <a:p>
                      <a:endParaRPr lang="tr-TR"/>
                    </a:p>
                  </a:txBody>
                  <a:tcPr/>
                </a:tc>
              </a:tr>
              <a:tr h="429059">
                <a:tc vMerge="1">
                  <a:txBody>
                    <a:bodyPr/>
                    <a:lstStyle/>
                    <a:p>
                      <a:endParaRPr lang="tr-TR"/>
                    </a:p>
                  </a:txBody>
                  <a:tcPr/>
                </a:tc>
                <a:tc>
                  <a:txBody>
                    <a:bodyPr/>
                    <a:lstStyle/>
                    <a:p>
                      <a:pPr algn="ctr" fontAlgn="ctr"/>
                      <a:r>
                        <a:rPr lang="tr-TR" sz="1300" b="1" i="0" u="none" strike="noStrike" dirty="0">
                          <a:solidFill>
                            <a:srgbClr val="000000"/>
                          </a:solidFill>
                          <a:effectLst/>
                          <a:latin typeface="Times New Roman"/>
                        </a:rPr>
                        <a:t>TAHAKKUK</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300" b="1" i="0" u="none" strike="noStrike" dirty="0">
                          <a:solidFill>
                            <a:srgbClr val="000000"/>
                          </a:solidFill>
                          <a:effectLst/>
                          <a:latin typeface="Times New Roman"/>
                        </a:rPr>
                        <a:t>TAHSİLAT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300" b="1" i="0" u="none" strike="noStrike" dirty="0">
                          <a:solidFill>
                            <a:srgbClr val="000000"/>
                          </a:solidFill>
                          <a:effectLst/>
                          <a:latin typeface="Times New Roman"/>
                        </a:rPr>
                        <a:t>ORAN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300" b="1" i="0" u="none" strike="noStrike" dirty="0">
                          <a:solidFill>
                            <a:srgbClr val="000000"/>
                          </a:solidFill>
                          <a:effectLst/>
                          <a:latin typeface="Times New Roman"/>
                        </a:rPr>
                        <a:t>TAHAKKUK</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300" b="1" i="0" u="none" strike="noStrike" dirty="0">
                          <a:solidFill>
                            <a:srgbClr val="000000"/>
                          </a:solidFill>
                          <a:effectLst/>
                          <a:latin typeface="Times New Roman"/>
                        </a:rPr>
                        <a:t>TAHSİLAT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tr-TR" sz="1300" b="1" i="0" u="none" strike="noStrike" dirty="0">
                          <a:solidFill>
                            <a:srgbClr val="000000"/>
                          </a:solidFill>
                          <a:effectLst/>
                          <a:latin typeface="Times New Roman"/>
                        </a:rPr>
                        <a:t>ORAN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r h="408356">
                <a:tc>
                  <a:txBody>
                    <a:bodyPr/>
                    <a:lstStyle/>
                    <a:p>
                      <a:pPr algn="l" fontAlgn="ctr"/>
                      <a:r>
                        <a:rPr lang="tr-TR" sz="1300" b="1" i="0" u="none" strike="noStrike" dirty="0">
                          <a:solidFill>
                            <a:srgbClr val="000000"/>
                          </a:solidFill>
                          <a:effectLst/>
                          <a:latin typeface="Times New Roman"/>
                        </a:rPr>
                        <a:t>TUNCELİ VERGİ DAİRESİ MÜDÜRLÜĞÜ</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tr-TR" sz="1100" b="1" i="0" u="none" strike="noStrike">
                          <a:effectLst/>
                          <a:latin typeface="Century"/>
                        </a:rPr>
                        <a:t>77.749.236,05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61.715.071,14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%79,38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dirty="0">
                          <a:effectLst/>
                          <a:latin typeface="Century"/>
                        </a:rPr>
                        <a:t>90.189.212,17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71.992.998,63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100" b="1" i="0" u="none" strike="noStrike">
                          <a:effectLst/>
                          <a:latin typeface="Century"/>
                        </a:rPr>
                        <a:t>%79,82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55081">
                <a:tc>
                  <a:txBody>
                    <a:bodyPr/>
                    <a:lstStyle/>
                    <a:p>
                      <a:pPr algn="l" fontAlgn="ctr"/>
                      <a:r>
                        <a:rPr lang="tr-TR" sz="1300" b="1" i="0" u="none" strike="noStrike" dirty="0">
                          <a:solidFill>
                            <a:srgbClr val="000000"/>
                          </a:solidFill>
                          <a:effectLst/>
                          <a:latin typeface="Times New Roman"/>
                        </a:rPr>
                        <a:t>ÇEMİŞGEZEK MALMÜDÜRLÜĞÜ</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tr-TR" sz="1100" b="1" i="0" u="none" strike="noStrike">
                          <a:effectLst/>
                          <a:latin typeface="Century"/>
                        </a:rPr>
                        <a:t>4.889.974,83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3.630.574,51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%74,25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4.761.884,58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3.299.750,50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100" b="1" i="0" u="none" strike="noStrike">
                          <a:effectLst/>
                          <a:latin typeface="Century"/>
                        </a:rPr>
                        <a:t>%69,30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55081">
                <a:tc>
                  <a:txBody>
                    <a:bodyPr/>
                    <a:lstStyle/>
                    <a:p>
                      <a:pPr algn="l" fontAlgn="ctr"/>
                      <a:r>
                        <a:rPr lang="tr-TR" sz="1300" b="1" i="0" u="none" strike="noStrike" dirty="0">
                          <a:solidFill>
                            <a:srgbClr val="000000"/>
                          </a:solidFill>
                          <a:effectLst/>
                          <a:latin typeface="Times New Roman"/>
                        </a:rPr>
                        <a:t>HOZAT MALMÜDÜRLÜĞÜ</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tr-TR" sz="1100" b="1" i="0" u="none" strike="noStrike">
                          <a:effectLst/>
                          <a:latin typeface="Century"/>
                        </a:rPr>
                        <a:t>7.086.822,25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6.525.401,39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%92,08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11.220.941,62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10.390.193,44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100" b="1" i="0" u="none" strike="noStrike" dirty="0">
                          <a:effectLst/>
                          <a:latin typeface="Century"/>
                        </a:rPr>
                        <a:t>%92,60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55081">
                <a:tc>
                  <a:txBody>
                    <a:bodyPr/>
                    <a:lstStyle/>
                    <a:p>
                      <a:pPr algn="l" fontAlgn="ctr"/>
                      <a:r>
                        <a:rPr lang="tr-TR" sz="1300" b="1" i="0" u="none" strike="noStrike" dirty="0">
                          <a:solidFill>
                            <a:srgbClr val="000000"/>
                          </a:solidFill>
                          <a:effectLst/>
                          <a:latin typeface="Times New Roman"/>
                        </a:rPr>
                        <a:t>MAZGİRT MALMÜDÜRLÜĞÜ</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tr-TR" sz="1100" b="1" i="0" u="none" strike="noStrike">
                          <a:effectLst/>
                          <a:latin typeface="Century"/>
                        </a:rPr>
                        <a:t>4.226.432,09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3.507.139,95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%82,98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3.474.618,00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2.679.136,09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100" b="1" i="0" u="none" strike="noStrike">
                          <a:effectLst/>
                          <a:latin typeface="Century"/>
                        </a:rPr>
                        <a:t>%77,11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55081">
                <a:tc>
                  <a:txBody>
                    <a:bodyPr/>
                    <a:lstStyle/>
                    <a:p>
                      <a:pPr algn="l" fontAlgn="ctr"/>
                      <a:r>
                        <a:rPr lang="tr-TR" sz="1300" b="1" i="0" u="none" strike="noStrike" dirty="0">
                          <a:solidFill>
                            <a:srgbClr val="000000"/>
                          </a:solidFill>
                          <a:effectLst/>
                          <a:latin typeface="Times New Roman"/>
                        </a:rPr>
                        <a:t>NAZIMİYE MALMÜDÜRLÜĞÜ</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tr-TR" sz="1100" b="1" i="0" u="none" strike="noStrike">
                          <a:effectLst/>
                          <a:latin typeface="Century"/>
                        </a:rPr>
                        <a:t>1.951.320,05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1.537.569,80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%78,80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2.303.327,57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1.645.687,35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100" b="1" i="0" u="none" strike="noStrike">
                          <a:effectLst/>
                          <a:latin typeface="Century"/>
                        </a:rPr>
                        <a:t>%71,45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55081">
                <a:tc>
                  <a:txBody>
                    <a:bodyPr/>
                    <a:lstStyle/>
                    <a:p>
                      <a:pPr algn="l" fontAlgn="ctr"/>
                      <a:r>
                        <a:rPr lang="tr-TR" sz="1300" b="1" i="0" u="none" strike="noStrike" dirty="0">
                          <a:solidFill>
                            <a:srgbClr val="000000"/>
                          </a:solidFill>
                          <a:effectLst/>
                          <a:latin typeface="Times New Roman"/>
                        </a:rPr>
                        <a:t>OVACIK MALMÜDÜRLÜĞÜ</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tr-TR" sz="1100" b="1" i="0" u="none" strike="noStrike">
                          <a:effectLst/>
                          <a:latin typeface="Century"/>
                        </a:rPr>
                        <a:t>4.016.283,22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3.443.627,30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%85,74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3.185.692,46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2.250.649,93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100" b="1" i="0" u="none" strike="noStrike">
                          <a:effectLst/>
                          <a:latin typeface="Century"/>
                        </a:rPr>
                        <a:t>%70,65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55081">
                <a:tc>
                  <a:txBody>
                    <a:bodyPr/>
                    <a:lstStyle/>
                    <a:p>
                      <a:pPr algn="l" fontAlgn="ctr"/>
                      <a:r>
                        <a:rPr lang="tr-TR" sz="1300" b="1" i="0" u="none" strike="noStrike" dirty="0">
                          <a:solidFill>
                            <a:srgbClr val="000000"/>
                          </a:solidFill>
                          <a:effectLst/>
                          <a:latin typeface="Times New Roman"/>
                        </a:rPr>
                        <a:t>PERTEK MALMÜDÜRLÜĞÜ</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tr-TR" sz="1100" b="1" i="0" u="none" strike="noStrike">
                          <a:effectLst/>
                          <a:latin typeface="Century"/>
                        </a:rPr>
                        <a:t>10.826.319,40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8.845.224,67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%81,70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10.683.135,75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8.770.255,41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100" b="1" i="0" u="none" strike="noStrike">
                          <a:effectLst/>
                          <a:latin typeface="Century"/>
                        </a:rPr>
                        <a:t>%82,09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55081">
                <a:tc>
                  <a:txBody>
                    <a:bodyPr/>
                    <a:lstStyle/>
                    <a:p>
                      <a:pPr algn="l" fontAlgn="ctr"/>
                      <a:r>
                        <a:rPr lang="tr-TR" sz="1300" b="1" i="0" u="none" strike="noStrike" dirty="0">
                          <a:solidFill>
                            <a:srgbClr val="000000"/>
                          </a:solidFill>
                          <a:effectLst/>
                          <a:latin typeface="Times New Roman"/>
                        </a:rPr>
                        <a:t>PÜLÜMÜR MALMÜDÜRLÜĞÜ</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tr-TR" sz="1100" b="1" i="0" u="none" strike="noStrike">
                          <a:effectLst/>
                          <a:latin typeface="Century"/>
                        </a:rPr>
                        <a:t>2.825.844,98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2.040.398,77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%72,20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2.781.814,71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1.899.779,26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100" b="1" i="0" u="none" strike="noStrike">
                          <a:effectLst/>
                          <a:latin typeface="Century"/>
                        </a:rPr>
                        <a:t>%68,29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55081">
                <a:tc>
                  <a:txBody>
                    <a:bodyPr/>
                    <a:lstStyle/>
                    <a:p>
                      <a:pPr algn="l" fontAlgn="ctr"/>
                      <a:r>
                        <a:rPr lang="tr-TR" sz="1300" b="1" i="0" u="none" strike="noStrike" dirty="0">
                          <a:solidFill>
                            <a:srgbClr val="000000"/>
                          </a:solidFill>
                          <a:effectLst/>
                          <a:latin typeface="Times New Roman"/>
                        </a:rPr>
                        <a:t>TOPLAM</a:t>
                      </a:r>
                    </a:p>
                  </a:txBody>
                  <a:tcPr marL="6284" marR="6284" marT="62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r" fontAlgn="ctr"/>
                      <a:r>
                        <a:rPr lang="tr-TR" sz="1100" b="1" i="0" u="none" strike="noStrike">
                          <a:effectLst/>
                          <a:latin typeface="Century"/>
                        </a:rPr>
                        <a:t>113.572.232,87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dirty="0">
                          <a:effectLst/>
                          <a:latin typeface="Century"/>
                        </a:rPr>
                        <a:t>91.245.007,53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dirty="0">
                          <a:effectLst/>
                          <a:latin typeface="Century"/>
                        </a:rPr>
                        <a:t>%80,34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a:effectLst/>
                          <a:latin typeface="Century"/>
                        </a:rPr>
                        <a:t>128.600.626,86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tr-TR" sz="1100" b="1" i="0" u="none" strike="noStrike" dirty="0">
                          <a:effectLst/>
                          <a:latin typeface="Century"/>
                        </a:rPr>
                        <a:t>102.928.450,61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100" b="1" i="0" u="none" strike="noStrike" dirty="0">
                          <a:effectLst/>
                          <a:latin typeface="Century"/>
                        </a:rPr>
                        <a:t>%80,04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
        <p:nvSpPr>
          <p:cNvPr id="5" name="Yuvarlatılmış Dikdörtgen 7"/>
          <p:cNvSpPr>
            <a:spLocks noGrp="1"/>
          </p:cNvSpPr>
          <p:nvPr>
            <p:ph type="title"/>
          </p:nvPr>
        </p:nvSpPr>
        <p:spPr>
          <a:xfrm>
            <a:off x="1295402" y="982132"/>
            <a:ext cx="9601196" cy="928555"/>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normAutofit/>
          </a:bodyPr>
          <a:lstStyle/>
          <a:p>
            <a:pPr lvl="0" defTabSz="914400">
              <a:spcBef>
                <a:spcPts val="0"/>
              </a:spcBef>
              <a:defRPr/>
            </a:pPr>
            <a:r>
              <a:rPr lang="tr-TR" sz="2400" b="1" kern="0" dirty="0">
                <a:ln>
                  <a:noFill/>
                </a:ln>
                <a:solidFill>
                  <a:prstClr val="black">
                    <a:lumMod val="95000"/>
                    <a:lumOff val="5000"/>
                  </a:prstClr>
                </a:solidFill>
                <a:ea typeface="+mn-ea"/>
                <a:cs typeface="+mn-cs"/>
              </a:rPr>
              <a:t>İL GENELİ </a:t>
            </a:r>
            <a:r>
              <a:rPr lang="tr-TR" sz="2400" b="1" kern="0" dirty="0" smtClean="0">
                <a:ln>
                  <a:noFill/>
                </a:ln>
                <a:solidFill>
                  <a:prstClr val="black">
                    <a:lumMod val="95000"/>
                    <a:lumOff val="5000"/>
                  </a:prstClr>
                </a:solidFill>
                <a:ea typeface="+mn-ea"/>
                <a:cs typeface="+mn-cs"/>
              </a:rPr>
              <a:t>CARİ DÖNEM TAHAKKUK </a:t>
            </a:r>
            <a:r>
              <a:rPr lang="tr-TR" sz="2400" b="1" kern="0" dirty="0">
                <a:ln>
                  <a:noFill/>
                </a:ln>
                <a:solidFill>
                  <a:prstClr val="black">
                    <a:lumMod val="95000"/>
                    <a:lumOff val="5000"/>
                  </a:prstClr>
                </a:solidFill>
                <a:ea typeface="+mn-ea"/>
                <a:cs typeface="+mn-cs"/>
              </a:rPr>
              <a:t>- </a:t>
            </a:r>
            <a:r>
              <a:rPr lang="tr-TR" sz="2400" b="1" kern="0" dirty="0" smtClean="0">
                <a:ln>
                  <a:noFill/>
                </a:ln>
                <a:solidFill>
                  <a:prstClr val="black">
                    <a:lumMod val="95000"/>
                    <a:lumOff val="5000"/>
                  </a:prstClr>
                </a:solidFill>
                <a:ea typeface="+mn-ea"/>
                <a:cs typeface="+mn-cs"/>
              </a:rPr>
              <a:t>TAHSİLAT</a:t>
            </a:r>
            <a:r>
              <a:rPr lang="tr-TR" sz="2400" b="1" kern="0" dirty="0">
                <a:ln>
                  <a:noFill/>
                </a:ln>
                <a:solidFill>
                  <a:prstClr val="black">
                    <a:lumMod val="95000"/>
                    <a:lumOff val="5000"/>
                  </a:prstClr>
                </a:solidFill>
                <a:ea typeface="+mn-ea"/>
                <a:cs typeface="+mn-cs"/>
              </a:rPr>
              <a:t/>
            </a:r>
            <a:br>
              <a:rPr lang="tr-TR" sz="2400" b="1" kern="0" dirty="0">
                <a:ln>
                  <a:noFill/>
                </a:ln>
                <a:solidFill>
                  <a:prstClr val="black">
                    <a:lumMod val="95000"/>
                    <a:lumOff val="5000"/>
                  </a:prstClr>
                </a:solidFill>
                <a:ea typeface="+mn-ea"/>
                <a:cs typeface="+mn-cs"/>
              </a:rPr>
            </a:br>
            <a:r>
              <a:rPr lang="tr-TR" sz="2400" b="1" kern="0" dirty="0">
                <a:ln>
                  <a:noFill/>
                </a:ln>
                <a:solidFill>
                  <a:prstClr val="black">
                    <a:lumMod val="95000"/>
                    <a:lumOff val="5000"/>
                  </a:prstClr>
                </a:solidFill>
                <a:ea typeface="+mn-ea"/>
                <a:cs typeface="+mn-cs"/>
              </a:rPr>
              <a:t>(VERGİ DAİRELERİ)</a:t>
            </a:r>
            <a:endParaRPr kumimoji="0" lang="tr-TR" sz="24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endParaRPr>
          </a:p>
        </p:txBody>
      </p:sp>
      <p:sp>
        <p:nvSpPr>
          <p:cNvPr id="6" name="Metin kutusu 5"/>
          <p:cNvSpPr txBox="1"/>
          <p:nvPr/>
        </p:nvSpPr>
        <p:spPr>
          <a:xfrm>
            <a:off x="10631608" y="1965278"/>
            <a:ext cx="832513" cy="261610"/>
          </a:xfrm>
          <a:prstGeom prst="rect">
            <a:avLst/>
          </a:prstGeom>
          <a:noFill/>
        </p:spPr>
        <p:txBody>
          <a:bodyPr wrap="square" rtlCol="0">
            <a:spAutoFit/>
          </a:bodyPr>
          <a:lstStyle/>
          <a:p>
            <a:r>
              <a:rPr lang="tr-TR" sz="1100" dirty="0">
                <a:latin typeface="Arial Tur" panose="020B0604020202020204" pitchFamily="34" charset="0"/>
                <a:cs typeface="Arial Tur" panose="020B0604020202020204" pitchFamily="34" charset="0"/>
              </a:rPr>
              <a:t>(.000-TL)</a:t>
            </a:r>
          </a:p>
        </p:txBody>
      </p:sp>
    </p:spTree>
    <p:extLst>
      <p:ext uri="{BB962C8B-B14F-4D97-AF65-F5344CB8AC3E}">
        <p14:creationId xmlns:p14="http://schemas.microsoft.com/office/powerpoint/2010/main" val="114090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3 Tablo"/>
          <p:cNvGraphicFramePr>
            <a:graphicFrameLocks noGrp="1"/>
          </p:cNvGraphicFramePr>
          <p:nvPr>
            <p:extLst>
              <p:ext uri="{D42A27DB-BD31-4B8C-83A1-F6EECF244321}">
                <p14:modId xmlns:p14="http://schemas.microsoft.com/office/powerpoint/2010/main" val="2218214063"/>
              </p:ext>
            </p:extLst>
          </p:nvPr>
        </p:nvGraphicFramePr>
        <p:xfrm>
          <a:off x="1300164" y="2555154"/>
          <a:ext cx="9501186" cy="3373696"/>
        </p:xfrm>
        <a:graphic>
          <a:graphicData uri="http://schemas.openxmlformats.org/drawingml/2006/table">
            <a:tbl>
              <a:tblPr/>
              <a:tblGrid>
                <a:gridCol w="1449208"/>
                <a:gridCol w="2484357"/>
                <a:gridCol w="1574905"/>
                <a:gridCol w="2484357"/>
                <a:gridCol w="1508359"/>
              </a:tblGrid>
              <a:tr h="759081">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latin typeface="Arial Tur"/>
                        </a:rPr>
                        <a:t>YILLAR</a:t>
                      </a:r>
                      <a:endParaRPr lang="tr-TR" sz="1400" b="1" i="0" u="none" strike="noStrike"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latin typeface="Arial Tur"/>
                        </a:rPr>
                        <a:t>TAHAKKUK</a:t>
                      </a:r>
                      <a:endParaRPr lang="tr-TR" sz="1400" b="1"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a:latin typeface="Arial Tur"/>
                        </a:rPr>
                        <a:t>ARTIŞ ORANI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a:latin typeface="Arial Tur"/>
                        </a:rPr>
                        <a:t>TAHSİLAT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a:latin typeface="Arial Tur"/>
                        </a:rPr>
                        <a:t>ARTIŞ ORANI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522923">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latin typeface="Arial Tur"/>
                        </a:rPr>
                        <a:t>2014</a:t>
                      </a:r>
                      <a:endParaRPr lang="tr-TR" sz="1400" b="1" i="0" u="none" strike="noStrike"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90.114.404,72</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13,71%</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82.759.828,58</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smtClean="0">
                          <a:latin typeface="Arial Tur"/>
                        </a:rPr>
                        <a:t>12,86%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r h="522923">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latin typeface="Arial Tur"/>
                        </a:rPr>
                        <a:t>2015</a:t>
                      </a:r>
                      <a:endParaRPr lang="tr-TR" sz="1400" b="1" i="0" u="none" strike="noStrike"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97.313.655,30</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7,98%</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89.692.045,67</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smtClean="0">
                          <a:latin typeface="Arial Tur"/>
                        </a:rPr>
                        <a:t>8,37%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r h="522923">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latin typeface="Arial Tur"/>
                        </a:rPr>
                        <a:t>2016</a:t>
                      </a:r>
                      <a:endParaRPr lang="tr-TR" sz="1400" b="1" i="0" u="none" strike="noStrike"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120.704.015,32</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24,03%</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107.636.229,55</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smtClean="0">
                          <a:latin typeface="Arial Tur"/>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r h="522923">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latin typeface="Arial Tur"/>
                        </a:rPr>
                        <a:t>2017</a:t>
                      </a:r>
                      <a:endParaRPr lang="tr-TR" sz="1400" b="1" i="0" u="none" strike="noStrike"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168.557.684,10</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39,64%</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latin typeface="Arial Tur"/>
                        </a:rPr>
                        <a:t>146.230.458,76</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smtClean="0">
                          <a:latin typeface="Arial Tur"/>
                        </a:rPr>
                        <a:t>35,85</a:t>
                      </a:r>
                      <a:r>
                        <a:rPr lang="tr-TR" sz="1400" b="0" i="0" u="none" strike="noStrike" dirty="0" smtClean="0">
                          <a:latin typeface="Arial Tur"/>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r h="522923">
                <a:tc>
                  <a:txBody>
                    <a:bodyPr/>
                    <a:lstStyle/>
                    <a:p>
                      <a:pPr algn="ctr" fontAlgn="ctr"/>
                      <a:r>
                        <a:rPr lang="tr-TR" sz="1400" b="1" i="0" u="none" strike="noStrike" dirty="0" smtClean="0">
                          <a:latin typeface="Arial Tur"/>
                        </a:rPr>
                        <a:t>2018</a:t>
                      </a:r>
                      <a:endParaRPr lang="tr-TR" sz="1400" b="1" i="0" u="none" strike="noStrike"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fontAlgn="ctr"/>
                      <a:r>
                        <a:rPr lang="tr-TR" sz="1400" b="0" i="0" u="none" strike="noStrike" dirty="0" smtClean="0">
                          <a:latin typeface="Arial Tur"/>
                        </a:rPr>
                        <a:t>207.966.965,08</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fontAlgn="ctr"/>
                      <a:r>
                        <a:rPr lang="tr-TR" sz="1400" b="0" i="0" u="none" strike="noStrike" dirty="0" smtClean="0">
                          <a:latin typeface="Arial Tur"/>
                        </a:rPr>
                        <a:t>23,38%</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fontAlgn="ctr"/>
                      <a:r>
                        <a:rPr lang="tr-TR" sz="1400" b="0" i="0" u="none" strike="noStrike" dirty="0" smtClean="0">
                          <a:latin typeface="Arial Tur"/>
                        </a:rPr>
                        <a:t>182.294.788,83</a:t>
                      </a:r>
                      <a:endParaRPr lang="tr-TR" sz="1400" b="0" i="0" u="none" strike="noStrike"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smtClean="0">
                          <a:latin typeface="Arial Tur"/>
                        </a:rPr>
                        <a:t>24,66%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bl>
          </a:graphicData>
        </a:graphic>
      </p:graphicFrame>
      <p:sp>
        <p:nvSpPr>
          <p:cNvPr id="9" name="Yuvarlatılmış Dikdörtgen 8"/>
          <p:cNvSpPr/>
          <p:nvPr/>
        </p:nvSpPr>
        <p:spPr>
          <a:xfrm>
            <a:off x="2661313" y="1423849"/>
            <a:ext cx="7219666" cy="665484"/>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solidFill>
                <a:effectLst/>
                <a:uLnTx/>
                <a:uFillTx/>
                <a:latin typeface="Arial Tur"/>
                <a:ea typeface="+mn-ea"/>
                <a:cs typeface="+mn-cs"/>
              </a:rPr>
              <a:t>YILLAR İTİBARİYLE GENEL BÜTÇE VERGİ GELİRLERİ TAHAKKUK TAHSİLAT ARTIŞ ORANLARI</a:t>
            </a:r>
          </a:p>
        </p:txBody>
      </p:sp>
    </p:spTree>
    <p:extLst>
      <p:ext uri="{BB962C8B-B14F-4D97-AF65-F5344CB8AC3E}">
        <p14:creationId xmlns:p14="http://schemas.microsoft.com/office/powerpoint/2010/main" val="1611213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o 7"/>
          <p:cNvGraphicFramePr>
            <a:graphicFrameLocks noGrp="1"/>
          </p:cNvGraphicFramePr>
          <p:nvPr>
            <p:extLst>
              <p:ext uri="{D42A27DB-BD31-4B8C-83A1-F6EECF244321}">
                <p14:modId xmlns:p14="http://schemas.microsoft.com/office/powerpoint/2010/main" val="1163066723"/>
              </p:ext>
            </p:extLst>
          </p:nvPr>
        </p:nvGraphicFramePr>
        <p:xfrm>
          <a:off x="1057278" y="1689642"/>
          <a:ext cx="10015535" cy="1424557"/>
        </p:xfrm>
        <a:graphic>
          <a:graphicData uri="http://schemas.openxmlformats.org/drawingml/2006/table">
            <a:tbl>
              <a:tblPr/>
              <a:tblGrid>
                <a:gridCol w="1226766"/>
                <a:gridCol w="1043665"/>
                <a:gridCol w="1281693"/>
                <a:gridCol w="1098596"/>
                <a:gridCol w="1373245"/>
                <a:gridCol w="1336627"/>
                <a:gridCol w="1226766"/>
                <a:gridCol w="1428177"/>
              </a:tblGrid>
              <a:tr h="372371">
                <a:tc gridSpan="4">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1" i="0" u="none" strike="noStrike" dirty="0">
                          <a:effectLst/>
                          <a:latin typeface="Arial Tur"/>
                        </a:rPr>
                        <a:t>GELİR VERGİSİ</a:t>
                      </a:r>
                    </a:p>
                  </a:txBody>
                  <a:tcPr marL="7895" marR="7895" marT="7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1" i="0" u="none" strike="noStrike">
                          <a:effectLst/>
                          <a:latin typeface="Arial Tur"/>
                        </a:rPr>
                        <a:t>KURUM</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1" i="0" u="none" strike="noStrike">
                          <a:effectLst/>
                          <a:latin typeface="Arial Tur"/>
                        </a:rPr>
                        <a:t>TOPLAM</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1" i="0" u="none" strike="noStrike">
                          <a:effectLst/>
                          <a:latin typeface="Arial Tur"/>
                        </a:rPr>
                        <a:t>STOPAJ</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1" i="0" u="none" strike="noStrike">
                          <a:effectLst/>
                          <a:latin typeface="Arial Tur"/>
                        </a:rPr>
                        <a:t>KDV</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r>
              <a:tr h="268643">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GERÇEK</a:t>
                      </a:r>
                    </a:p>
                  </a:txBody>
                  <a:tcPr marL="7895" marR="7895" marT="7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BASİT</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DİĞER</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rowSpan="2">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1" i="0" u="none" strike="noStrike" dirty="0">
                          <a:effectLst/>
                          <a:latin typeface="Arial Tur"/>
                        </a:rPr>
                        <a:t>TOPLAM</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MÜKELLEF</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MÜKELLEF</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MÜKELLEF</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MÜKELLEF</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r>
              <a:tr h="268643">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USUL</a:t>
                      </a:r>
                    </a:p>
                  </a:txBody>
                  <a:tcPr marL="7895" marR="7895" marT="7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USUL</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ÜCRETLER</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vMerge="1">
                  <a:txBody>
                    <a:bodyPr/>
                    <a:lstStyle/>
                    <a:p>
                      <a:endParaRPr lang="tr-TR"/>
                    </a:p>
                  </a:txBody>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SAYISI</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SAYISI</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SAYISI</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200" b="0" i="0" u="none" strike="noStrike">
                          <a:effectLst/>
                          <a:latin typeface="Arial Tur"/>
                        </a:rPr>
                        <a:t>SAYISI</a:t>
                      </a:r>
                    </a:p>
                  </a:txBody>
                  <a:tcPr marL="7895" marR="7895" marT="7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r>
              <a:tr h="514900">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effectLst/>
                          <a:latin typeface="Arial Tur"/>
                        </a:rPr>
                        <a:t>2760</a:t>
                      </a:r>
                      <a:endParaRPr lang="tr-TR" sz="1400" b="1" i="0" u="none" strike="noStrike" dirty="0">
                        <a:effectLst/>
                        <a:latin typeface="Arial Tur"/>
                      </a:endParaRPr>
                    </a:p>
                  </a:txBody>
                  <a:tcPr marL="7895" marR="7895" marT="78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effectLst/>
                          <a:latin typeface="Arial Tur"/>
                        </a:rPr>
                        <a:t>1456</a:t>
                      </a:r>
                      <a:endParaRPr lang="tr-TR" sz="1400" b="1" i="0" u="none" strike="noStrike" dirty="0">
                        <a:effectLst/>
                        <a:latin typeface="Arial Tur"/>
                      </a:endParaRPr>
                    </a:p>
                  </a:txBody>
                  <a:tcPr marL="7895" marR="7895" marT="78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effectLst/>
                          <a:latin typeface="Arial Tur"/>
                        </a:rPr>
                        <a:t>90</a:t>
                      </a:r>
                      <a:endParaRPr lang="tr-TR" sz="1400" b="1" i="0" u="none" strike="noStrike" dirty="0">
                        <a:effectLst/>
                        <a:latin typeface="Arial Tur"/>
                      </a:endParaRPr>
                    </a:p>
                  </a:txBody>
                  <a:tcPr marL="7895" marR="7895" marT="78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effectLst/>
                          <a:latin typeface="Arial Tur"/>
                        </a:rPr>
                        <a:t>4306</a:t>
                      </a:r>
                      <a:endParaRPr lang="tr-TR" sz="1400" b="1" i="0" u="none" strike="noStrike" dirty="0">
                        <a:effectLst/>
                        <a:latin typeface="Arial Tur"/>
                      </a:endParaRPr>
                    </a:p>
                  </a:txBody>
                  <a:tcPr marL="7895" marR="7895" marT="78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effectLst/>
                          <a:latin typeface="Arial Tur"/>
                        </a:rPr>
                        <a:t>366</a:t>
                      </a:r>
                      <a:endParaRPr lang="tr-TR" sz="1400" b="1" i="0" u="none" strike="noStrike" dirty="0">
                        <a:effectLst/>
                        <a:latin typeface="Arial Tur"/>
                      </a:endParaRPr>
                    </a:p>
                  </a:txBody>
                  <a:tcPr marL="7895" marR="7895" marT="78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effectLst/>
                          <a:latin typeface="Arial Tur"/>
                        </a:rPr>
                        <a:t>4672</a:t>
                      </a:r>
                      <a:endParaRPr lang="tr-TR" sz="1400" b="1" i="0" u="none" strike="noStrike" dirty="0">
                        <a:effectLst/>
                        <a:latin typeface="Arial Tur"/>
                      </a:endParaRPr>
                    </a:p>
                  </a:txBody>
                  <a:tcPr marL="7895" marR="7895" marT="78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effectLst/>
                          <a:latin typeface="Arial Tur"/>
                        </a:rPr>
                        <a:t>1481</a:t>
                      </a:r>
                      <a:endParaRPr lang="tr-TR" sz="1400" b="1" i="0" u="none" strike="noStrike" dirty="0">
                        <a:effectLst/>
                        <a:latin typeface="Arial Tur"/>
                      </a:endParaRPr>
                    </a:p>
                  </a:txBody>
                  <a:tcPr marL="7895" marR="7895" marT="78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effectLst/>
                          <a:latin typeface="Arial Tur"/>
                        </a:rPr>
                        <a:t>1333</a:t>
                      </a:r>
                      <a:endParaRPr lang="tr-TR" sz="1400" b="1" i="0" u="none" strike="noStrike" dirty="0">
                        <a:effectLst/>
                        <a:latin typeface="Arial Tur"/>
                      </a:endParaRPr>
                    </a:p>
                  </a:txBody>
                  <a:tcPr marL="7895" marR="7895" marT="78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r>
            </a:tbl>
          </a:graphicData>
        </a:graphic>
      </p:graphicFrame>
      <p:graphicFrame>
        <p:nvGraphicFramePr>
          <p:cNvPr id="9" name="6 Tablo"/>
          <p:cNvGraphicFramePr>
            <a:graphicFrameLocks noGrp="1"/>
          </p:cNvGraphicFramePr>
          <p:nvPr>
            <p:extLst>
              <p:ext uri="{D42A27DB-BD31-4B8C-83A1-F6EECF244321}">
                <p14:modId xmlns:p14="http://schemas.microsoft.com/office/powerpoint/2010/main" val="1455057658"/>
              </p:ext>
            </p:extLst>
          </p:nvPr>
        </p:nvGraphicFramePr>
        <p:xfrm>
          <a:off x="1042991" y="4067033"/>
          <a:ext cx="10058396" cy="2129257"/>
        </p:xfrm>
        <a:graphic>
          <a:graphicData uri="http://schemas.openxmlformats.org/drawingml/2006/table">
            <a:tbl>
              <a:tblPr/>
              <a:tblGrid>
                <a:gridCol w="2898526"/>
                <a:gridCol w="3864701"/>
                <a:gridCol w="3295169"/>
              </a:tblGrid>
              <a:tr h="56745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a:latin typeface="Arial Tur"/>
                        </a:rPr>
                        <a:t>YILI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a:latin typeface="Arial Tur"/>
                        </a:rPr>
                        <a:t>MÜKELLEF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a:latin typeface="Arial Tur"/>
                        </a:rPr>
                        <a:t>ARTIŞ ORANI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r>
              <a:tr h="31919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2014</a:t>
                      </a:r>
                      <a:endParaRPr lang="tr-TR" sz="1600" b="0" i="0" u="none" strike="noStrike" baseline="0"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4264</a:t>
                      </a:r>
                      <a:endParaRPr lang="tr-TR" sz="1600" b="0" i="0" u="none" strike="noStrike" baseline="0"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tr-TR" sz="1600" b="0" i="0" u="none" strike="noStrike" baseline="0" dirty="0" smtClean="0">
                          <a:latin typeface="Arial Tur"/>
                        </a:rPr>
                        <a:t>%0,3</a:t>
                      </a:r>
                      <a:endParaRPr lang="tr-TR" sz="1600" b="0" i="0" u="none" strike="noStrike" baseline="0" dirty="0">
                        <a:latin typeface="Arial Tur"/>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r>
              <a:tr h="31919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2015</a:t>
                      </a:r>
                      <a:endParaRPr lang="tr-TR" sz="1600" b="0" i="0" u="none" strike="noStrike" baseline="0"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4388</a:t>
                      </a:r>
                      <a:endParaRPr lang="tr-TR" sz="1600" b="0" i="0" u="none" strike="noStrike" baseline="0"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tr-TR" sz="1600" b="0" i="0" u="none" strike="noStrike" baseline="0" dirty="0" smtClean="0">
                          <a:latin typeface="Arial Tur"/>
                        </a:rPr>
                        <a:t>%2,90</a:t>
                      </a:r>
                      <a:endParaRPr lang="tr-TR" sz="1600" b="0" i="0" u="none" strike="noStrike" baseline="0" dirty="0">
                        <a:latin typeface="Arial Tur"/>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r>
              <a:tr h="31919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2016</a:t>
                      </a:r>
                      <a:endParaRPr lang="tr-TR" sz="1600" b="0" i="0" u="none" strike="noStrike" baseline="0"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4524</a:t>
                      </a:r>
                      <a:endParaRPr lang="tr-TR" sz="1600" b="0" i="0" u="none" strike="noStrike" baseline="0"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tr-TR" sz="1600" b="0" i="0" u="none" strike="noStrike" baseline="0" dirty="0" smtClean="0">
                          <a:latin typeface="Arial Tur"/>
                        </a:rPr>
                        <a:t>%3</a:t>
                      </a:r>
                      <a:endParaRPr lang="tr-TR" sz="1600" b="0" i="0" u="none" strike="noStrike" baseline="0" dirty="0">
                        <a:latin typeface="Arial Tur"/>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r>
              <a:tr h="30438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2017</a:t>
                      </a:r>
                      <a:endParaRPr lang="tr-TR" sz="1600" b="0" i="0" u="none" strike="noStrike" baseline="0"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4678</a:t>
                      </a:r>
                      <a:endParaRPr lang="tr-TR" sz="1600" b="0" i="0" u="none" strike="noStrike" baseline="0"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0" i="0" u="none" strike="noStrike" baseline="0" dirty="0" smtClean="0">
                          <a:latin typeface="Arial Tur"/>
                        </a:rPr>
                        <a:t>%3,40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r>
              <a:tr h="29983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2018</a:t>
                      </a:r>
                      <a:endParaRPr lang="tr-TR" sz="1600" b="0" i="0" u="none" strike="noStrike" baseline="0" dirty="0">
                        <a:latin typeface="Arial Tur"/>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tr-TR" sz="1600" b="0" i="0" u="none" strike="noStrike" baseline="0" dirty="0" smtClean="0">
                          <a:latin typeface="Arial Tur"/>
                        </a:rPr>
                        <a:t>4672</a:t>
                      </a:r>
                      <a:endParaRPr lang="tr-TR" sz="1600" b="0" i="0" u="none" strike="noStrike" baseline="0" dirty="0">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0" i="0" u="none" strike="noStrike" baseline="0" dirty="0" smtClean="0">
                          <a:latin typeface="Arial Tur"/>
                        </a:rPr>
                        <a:t>-%0,01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r>
            </a:tbl>
          </a:graphicData>
        </a:graphic>
      </p:graphicFrame>
      <p:sp>
        <p:nvSpPr>
          <p:cNvPr id="10" name="Yuvarlatılmış Dikdörtgen 9"/>
          <p:cNvSpPr/>
          <p:nvPr/>
        </p:nvSpPr>
        <p:spPr>
          <a:xfrm>
            <a:off x="2210937" y="982857"/>
            <a:ext cx="7683690" cy="457205"/>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Arial Tur"/>
                <a:ea typeface="+mn-ea"/>
                <a:cs typeface="+mn-cs"/>
              </a:rPr>
              <a:t>TUNCELİ DEFTERDARLIĞI MÜKELLEF SAYILARI</a:t>
            </a:r>
          </a:p>
        </p:txBody>
      </p:sp>
      <p:sp>
        <p:nvSpPr>
          <p:cNvPr id="11" name="Yuvarlatılmış Dikdörtgen 10"/>
          <p:cNvSpPr/>
          <p:nvPr/>
        </p:nvSpPr>
        <p:spPr>
          <a:xfrm>
            <a:off x="1042990" y="3356223"/>
            <a:ext cx="10044113" cy="457205"/>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Arial Tur"/>
                <a:ea typeface="+mn-ea"/>
                <a:cs typeface="+mn-cs"/>
              </a:rPr>
              <a:t>YILLAR İTİBARİYLEMÜKELLEF SAYILARI</a:t>
            </a:r>
          </a:p>
        </p:txBody>
      </p:sp>
    </p:spTree>
    <p:extLst>
      <p:ext uri="{BB962C8B-B14F-4D97-AF65-F5344CB8AC3E}">
        <p14:creationId xmlns:p14="http://schemas.microsoft.com/office/powerpoint/2010/main" val="1611213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797167481"/>
              </p:ext>
            </p:extLst>
          </p:nvPr>
        </p:nvGraphicFramePr>
        <p:xfrm>
          <a:off x="1228299" y="2079786"/>
          <a:ext cx="9627358" cy="4102645"/>
        </p:xfrm>
        <a:graphic>
          <a:graphicData uri="http://schemas.openxmlformats.org/drawingml/2006/table">
            <a:tbl>
              <a:tblPr firstRow="1" bandRow="1">
                <a:tableStyleId>{5C22544A-7EE6-4342-B048-85BDC9FD1C3A}</a:tableStyleId>
              </a:tblPr>
              <a:tblGrid>
                <a:gridCol w="1946398"/>
                <a:gridCol w="1920240"/>
                <a:gridCol w="1920240"/>
                <a:gridCol w="1920240"/>
                <a:gridCol w="1920240"/>
              </a:tblGrid>
              <a:tr h="524763">
                <a:tc>
                  <a:txBody>
                    <a:bodyPr/>
                    <a:lstStyle/>
                    <a:p>
                      <a:pPr algn="ctr" fontAlgn="ctr"/>
                      <a:r>
                        <a:rPr lang="tr-TR" sz="1600" b="1" i="0" u="none" strike="noStrike" dirty="0">
                          <a:solidFill>
                            <a:srgbClr val="000000"/>
                          </a:solidFill>
                          <a:effectLst/>
                          <a:latin typeface="Calibri"/>
                        </a:rPr>
                        <a:t>AYLAR</a:t>
                      </a:r>
                    </a:p>
                  </a:txBody>
                  <a:tcPr marL="9525" marR="9525" marT="9525" marB="0" anchor="ctr"/>
                </a:tc>
                <a:tc>
                  <a:txBody>
                    <a:bodyPr/>
                    <a:lstStyle/>
                    <a:p>
                      <a:pPr algn="ctr" fontAlgn="ctr"/>
                      <a:r>
                        <a:rPr lang="tr-TR" sz="1600" b="1" i="0" u="none" strike="noStrike" dirty="0">
                          <a:solidFill>
                            <a:srgbClr val="000000"/>
                          </a:solidFill>
                          <a:effectLst/>
                          <a:latin typeface="Calibri"/>
                        </a:rPr>
                        <a:t>Denetime Katılan Eleman Sayısı</a:t>
                      </a:r>
                    </a:p>
                  </a:txBody>
                  <a:tcPr marL="9525" marR="9525" marT="9525" marB="0" anchor="ctr"/>
                </a:tc>
                <a:tc>
                  <a:txBody>
                    <a:bodyPr/>
                    <a:lstStyle/>
                    <a:p>
                      <a:pPr algn="ctr" fontAlgn="ctr"/>
                      <a:r>
                        <a:rPr lang="tr-TR" sz="1600" b="1" i="0" u="none" strike="noStrike" dirty="0">
                          <a:solidFill>
                            <a:srgbClr val="000000"/>
                          </a:solidFill>
                          <a:effectLst/>
                          <a:latin typeface="Calibri"/>
                        </a:rPr>
                        <a:t>Denetlenen Mükellef Sayısı</a:t>
                      </a:r>
                    </a:p>
                  </a:txBody>
                  <a:tcPr marL="9525" marR="9525" marT="9525" marB="0" anchor="ctr"/>
                </a:tc>
                <a:tc>
                  <a:txBody>
                    <a:bodyPr/>
                    <a:lstStyle/>
                    <a:p>
                      <a:pPr algn="ctr" fontAlgn="ctr"/>
                      <a:r>
                        <a:rPr lang="tr-TR" sz="1600" b="1" i="0" u="none" strike="noStrike" dirty="0">
                          <a:solidFill>
                            <a:srgbClr val="000000"/>
                          </a:solidFill>
                          <a:effectLst/>
                          <a:latin typeface="Calibri"/>
                        </a:rPr>
                        <a:t>Cezai İşlem Yapılan Mükellef Sayısı</a:t>
                      </a:r>
                    </a:p>
                  </a:txBody>
                  <a:tcPr marL="9525" marR="9525" marT="9525" marB="0" anchor="ctr"/>
                </a:tc>
                <a:tc>
                  <a:txBody>
                    <a:bodyPr/>
                    <a:lstStyle/>
                    <a:p>
                      <a:pPr algn="ctr" fontAlgn="ctr"/>
                      <a:r>
                        <a:rPr lang="tr-TR" sz="1600" b="1" i="0" u="none" strike="noStrike">
                          <a:solidFill>
                            <a:srgbClr val="000000"/>
                          </a:solidFill>
                          <a:effectLst/>
                          <a:latin typeface="Calibri"/>
                        </a:rPr>
                        <a:t>Kesilen Ceza Tutarı</a:t>
                      </a:r>
                    </a:p>
                  </a:txBody>
                  <a:tcPr marL="9525" marR="9525" marT="9525" marB="0" anchor="ctr"/>
                </a:tc>
              </a:tr>
              <a:tr h="325262">
                <a:tc>
                  <a:txBody>
                    <a:bodyPr/>
                    <a:lstStyle/>
                    <a:p>
                      <a:pPr algn="l" fontAlgn="ctr"/>
                      <a:r>
                        <a:rPr lang="tr-TR" sz="1600" b="1" i="0" u="none" strike="noStrike" dirty="0">
                          <a:solidFill>
                            <a:srgbClr val="000000"/>
                          </a:solidFill>
                          <a:effectLst/>
                          <a:latin typeface="Calibri"/>
                        </a:rPr>
                        <a:t>Ocak</a:t>
                      </a:r>
                    </a:p>
                  </a:txBody>
                  <a:tcPr marL="9525" marR="9525" marT="9525" marB="0" anchor="ctr"/>
                </a:tc>
                <a:tc>
                  <a:txBody>
                    <a:bodyPr/>
                    <a:lstStyle/>
                    <a:p>
                      <a:pPr algn="ctr" fontAlgn="ctr"/>
                      <a:r>
                        <a:rPr lang="tr-TR" sz="1600" b="0" i="0" u="none" strike="noStrike" dirty="0">
                          <a:solidFill>
                            <a:srgbClr val="000000"/>
                          </a:solidFill>
                          <a:effectLst/>
                          <a:latin typeface="Calibri"/>
                        </a:rPr>
                        <a:t>4</a:t>
                      </a:r>
                    </a:p>
                  </a:txBody>
                  <a:tcPr marL="9525" marR="9525" marT="9525" marB="0" anchor="ctr"/>
                </a:tc>
                <a:tc>
                  <a:txBody>
                    <a:bodyPr/>
                    <a:lstStyle/>
                    <a:p>
                      <a:pPr algn="ctr" fontAlgn="ctr"/>
                      <a:r>
                        <a:rPr lang="tr-TR" sz="1600" b="0" i="0" u="none" strike="noStrike" dirty="0">
                          <a:solidFill>
                            <a:srgbClr val="000000"/>
                          </a:solidFill>
                          <a:effectLst/>
                          <a:latin typeface="Calibri"/>
                        </a:rPr>
                        <a:t>46</a:t>
                      </a:r>
                    </a:p>
                  </a:txBody>
                  <a:tcPr marL="9525" marR="9525" marT="9525" marB="0" anchor="ctr"/>
                </a:tc>
                <a:tc>
                  <a:txBody>
                    <a:bodyPr/>
                    <a:lstStyle/>
                    <a:p>
                      <a:pPr algn="ctr" fontAlgn="ctr"/>
                      <a:r>
                        <a:rPr lang="tr-TR" sz="1600" b="0" i="0" u="none" strike="noStrike" dirty="0">
                          <a:solidFill>
                            <a:srgbClr val="000000"/>
                          </a:solidFill>
                          <a:effectLst/>
                          <a:latin typeface="Calibri"/>
                        </a:rPr>
                        <a:t>0</a:t>
                      </a:r>
                    </a:p>
                  </a:txBody>
                  <a:tcPr marL="9525" marR="9525" marT="9525" marB="0" anchor="ctr"/>
                </a:tc>
                <a:tc>
                  <a:txBody>
                    <a:bodyPr/>
                    <a:lstStyle/>
                    <a:p>
                      <a:pPr algn="r" fontAlgn="ctr"/>
                      <a:r>
                        <a:rPr lang="tr-TR" sz="1600" b="0" i="0" u="none" strike="noStrike">
                          <a:solidFill>
                            <a:srgbClr val="000000"/>
                          </a:solidFill>
                          <a:effectLst/>
                          <a:latin typeface="Calibri"/>
                        </a:rPr>
                        <a:t> </a:t>
                      </a:r>
                    </a:p>
                  </a:txBody>
                  <a:tcPr marL="9525" marR="9525" marT="9525" marB="0" anchor="ctr"/>
                </a:tc>
              </a:tr>
              <a:tr h="325262">
                <a:tc>
                  <a:txBody>
                    <a:bodyPr/>
                    <a:lstStyle/>
                    <a:p>
                      <a:pPr algn="l" fontAlgn="ctr"/>
                      <a:r>
                        <a:rPr lang="tr-TR" sz="1600" b="1" i="0" u="none" strike="noStrike" dirty="0">
                          <a:solidFill>
                            <a:srgbClr val="000000"/>
                          </a:solidFill>
                          <a:effectLst/>
                          <a:latin typeface="Calibri"/>
                        </a:rPr>
                        <a:t>Şubat</a:t>
                      </a:r>
                    </a:p>
                  </a:txBody>
                  <a:tcPr marL="9525" marR="9525" marT="9525" marB="0" anchor="ctr"/>
                </a:tc>
                <a:tc>
                  <a:txBody>
                    <a:bodyPr/>
                    <a:lstStyle/>
                    <a:p>
                      <a:pPr algn="ctr" fontAlgn="ctr"/>
                      <a:r>
                        <a:rPr lang="tr-TR" sz="1600" b="0" i="0" u="none" strike="noStrike" dirty="0">
                          <a:solidFill>
                            <a:srgbClr val="000000"/>
                          </a:solidFill>
                          <a:effectLst/>
                          <a:latin typeface="Calibri"/>
                        </a:rPr>
                        <a:t>4</a:t>
                      </a:r>
                    </a:p>
                  </a:txBody>
                  <a:tcPr marL="9525" marR="9525" marT="9525" marB="0" anchor="ctr"/>
                </a:tc>
                <a:tc>
                  <a:txBody>
                    <a:bodyPr/>
                    <a:lstStyle/>
                    <a:p>
                      <a:pPr algn="ctr" fontAlgn="ctr"/>
                      <a:r>
                        <a:rPr lang="tr-TR" sz="1600" b="0" i="0" u="none" strike="noStrike" dirty="0">
                          <a:solidFill>
                            <a:srgbClr val="000000"/>
                          </a:solidFill>
                          <a:effectLst/>
                          <a:latin typeface="Calibri"/>
                        </a:rPr>
                        <a:t>32</a:t>
                      </a:r>
                    </a:p>
                  </a:txBody>
                  <a:tcPr marL="9525" marR="9525" marT="9525" marB="0" anchor="ctr"/>
                </a:tc>
                <a:tc>
                  <a:txBody>
                    <a:bodyPr/>
                    <a:lstStyle/>
                    <a:p>
                      <a:pPr algn="ctr" fontAlgn="ctr"/>
                      <a:r>
                        <a:rPr lang="tr-TR" sz="1600" b="0" i="0" u="none" strike="noStrike" dirty="0">
                          <a:solidFill>
                            <a:srgbClr val="000000"/>
                          </a:solidFill>
                          <a:effectLst/>
                          <a:latin typeface="Calibri"/>
                        </a:rPr>
                        <a:t>0</a:t>
                      </a:r>
                    </a:p>
                  </a:txBody>
                  <a:tcPr marL="9525" marR="9525" marT="9525" marB="0" anchor="ctr"/>
                </a:tc>
                <a:tc>
                  <a:txBody>
                    <a:bodyPr/>
                    <a:lstStyle/>
                    <a:p>
                      <a:pPr algn="r" fontAlgn="ctr"/>
                      <a:r>
                        <a:rPr lang="tr-TR" sz="1600" b="0" i="0" u="none" strike="noStrike">
                          <a:solidFill>
                            <a:srgbClr val="000000"/>
                          </a:solidFill>
                          <a:effectLst/>
                          <a:latin typeface="Calibri"/>
                        </a:rPr>
                        <a:t> </a:t>
                      </a:r>
                    </a:p>
                  </a:txBody>
                  <a:tcPr marL="9525" marR="9525" marT="9525" marB="0" anchor="ctr"/>
                </a:tc>
              </a:tr>
              <a:tr h="325262">
                <a:tc>
                  <a:txBody>
                    <a:bodyPr/>
                    <a:lstStyle/>
                    <a:p>
                      <a:pPr algn="l" fontAlgn="ctr"/>
                      <a:r>
                        <a:rPr lang="tr-TR" sz="1600" b="1" i="0" u="none" strike="noStrike" dirty="0">
                          <a:solidFill>
                            <a:srgbClr val="000000"/>
                          </a:solidFill>
                          <a:effectLst/>
                          <a:latin typeface="Calibri"/>
                        </a:rPr>
                        <a:t>Mart</a:t>
                      </a:r>
                    </a:p>
                  </a:txBody>
                  <a:tcPr marL="9525" marR="9525" marT="9525" marB="0" anchor="ctr"/>
                </a:tc>
                <a:tc>
                  <a:txBody>
                    <a:bodyPr/>
                    <a:lstStyle/>
                    <a:p>
                      <a:pPr algn="ctr" fontAlgn="ctr"/>
                      <a:r>
                        <a:rPr lang="tr-TR" sz="1600" b="0" i="0" u="none" strike="noStrike" dirty="0">
                          <a:solidFill>
                            <a:srgbClr val="000000"/>
                          </a:solidFill>
                          <a:effectLst/>
                          <a:latin typeface="Calibri"/>
                        </a:rPr>
                        <a:t>4</a:t>
                      </a:r>
                    </a:p>
                  </a:txBody>
                  <a:tcPr marL="9525" marR="9525" marT="9525" marB="0" anchor="ctr"/>
                </a:tc>
                <a:tc>
                  <a:txBody>
                    <a:bodyPr/>
                    <a:lstStyle/>
                    <a:p>
                      <a:pPr algn="ctr" fontAlgn="ctr"/>
                      <a:r>
                        <a:rPr lang="tr-TR" sz="1600" b="0" i="0" u="none" strike="noStrike">
                          <a:solidFill>
                            <a:srgbClr val="000000"/>
                          </a:solidFill>
                          <a:effectLst/>
                          <a:latin typeface="Calibri"/>
                        </a:rPr>
                        <a:t>71</a:t>
                      </a:r>
                    </a:p>
                  </a:txBody>
                  <a:tcPr marL="9525" marR="9525" marT="9525" marB="0" anchor="ctr"/>
                </a:tc>
                <a:tc>
                  <a:txBody>
                    <a:bodyPr/>
                    <a:lstStyle/>
                    <a:p>
                      <a:pPr algn="ctr" fontAlgn="ctr"/>
                      <a:r>
                        <a:rPr lang="tr-TR" sz="1600" b="0" i="0" u="none" strike="noStrike" dirty="0">
                          <a:solidFill>
                            <a:srgbClr val="000000"/>
                          </a:solidFill>
                          <a:effectLst/>
                          <a:latin typeface="Calibri"/>
                        </a:rPr>
                        <a:t>2</a:t>
                      </a:r>
                    </a:p>
                  </a:txBody>
                  <a:tcPr marL="9525" marR="9525" marT="9525" marB="0" anchor="ctr"/>
                </a:tc>
                <a:tc>
                  <a:txBody>
                    <a:bodyPr/>
                    <a:lstStyle/>
                    <a:p>
                      <a:pPr algn="r" fontAlgn="ctr"/>
                      <a:r>
                        <a:rPr lang="tr-TR" sz="1600" b="0" i="0" u="none" strike="noStrike" dirty="0">
                          <a:solidFill>
                            <a:srgbClr val="000000"/>
                          </a:solidFill>
                          <a:effectLst/>
                          <a:latin typeface="Calibri"/>
                        </a:rPr>
                        <a:t>4.892,00 </a:t>
                      </a:r>
                    </a:p>
                  </a:txBody>
                  <a:tcPr marL="9525" marR="9525" marT="9525" marB="0" anchor="ctr"/>
                </a:tc>
              </a:tr>
              <a:tr h="325262">
                <a:tc>
                  <a:txBody>
                    <a:bodyPr/>
                    <a:lstStyle/>
                    <a:p>
                      <a:pPr algn="l" fontAlgn="ctr"/>
                      <a:r>
                        <a:rPr lang="tr-TR" sz="1600" b="1" i="0" u="none" strike="noStrike" dirty="0">
                          <a:solidFill>
                            <a:srgbClr val="000000"/>
                          </a:solidFill>
                          <a:effectLst/>
                          <a:latin typeface="Calibri"/>
                        </a:rPr>
                        <a:t>Nisan</a:t>
                      </a:r>
                    </a:p>
                  </a:txBody>
                  <a:tcPr marL="9525" marR="9525" marT="9525" marB="0" anchor="ctr"/>
                </a:tc>
                <a:tc>
                  <a:txBody>
                    <a:bodyPr/>
                    <a:lstStyle/>
                    <a:p>
                      <a:pPr algn="ctr" fontAlgn="ctr"/>
                      <a:r>
                        <a:rPr lang="tr-TR" sz="1600" b="0" i="0" u="none" strike="noStrike" dirty="0">
                          <a:solidFill>
                            <a:srgbClr val="000000"/>
                          </a:solidFill>
                          <a:effectLst/>
                          <a:latin typeface="Calibri"/>
                        </a:rPr>
                        <a:t>4</a:t>
                      </a:r>
                    </a:p>
                  </a:txBody>
                  <a:tcPr marL="9525" marR="9525" marT="9525" marB="0" anchor="ctr"/>
                </a:tc>
                <a:tc>
                  <a:txBody>
                    <a:bodyPr/>
                    <a:lstStyle/>
                    <a:p>
                      <a:pPr algn="ctr" fontAlgn="ctr"/>
                      <a:r>
                        <a:rPr lang="tr-TR" sz="1600" b="0" i="0" u="none" strike="noStrike" dirty="0">
                          <a:solidFill>
                            <a:srgbClr val="000000"/>
                          </a:solidFill>
                          <a:effectLst/>
                          <a:latin typeface="Calibri"/>
                        </a:rPr>
                        <a:t>25</a:t>
                      </a:r>
                    </a:p>
                  </a:txBody>
                  <a:tcPr marL="9525" marR="9525" marT="9525" marB="0" anchor="ctr"/>
                </a:tc>
                <a:tc>
                  <a:txBody>
                    <a:bodyPr/>
                    <a:lstStyle/>
                    <a:p>
                      <a:pPr algn="ctr" fontAlgn="ctr"/>
                      <a:r>
                        <a:rPr lang="tr-TR" sz="1600" b="0" i="0" u="none" strike="noStrike" dirty="0">
                          <a:solidFill>
                            <a:srgbClr val="000000"/>
                          </a:solidFill>
                          <a:effectLst/>
                          <a:latin typeface="Calibri"/>
                        </a:rPr>
                        <a:t>0</a:t>
                      </a:r>
                    </a:p>
                  </a:txBody>
                  <a:tcPr marL="9525" marR="9525" marT="9525" marB="0" anchor="ctr"/>
                </a:tc>
                <a:tc>
                  <a:txBody>
                    <a:bodyPr/>
                    <a:lstStyle/>
                    <a:p>
                      <a:pPr algn="r" fontAlgn="ctr"/>
                      <a:r>
                        <a:rPr lang="tr-TR" sz="1600" b="0" i="0" u="none" strike="noStrike" dirty="0">
                          <a:solidFill>
                            <a:srgbClr val="000000"/>
                          </a:solidFill>
                          <a:effectLst/>
                          <a:latin typeface="Calibri"/>
                        </a:rPr>
                        <a:t> </a:t>
                      </a:r>
                    </a:p>
                  </a:txBody>
                  <a:tcPr marL="9525" marR="9525" marT="9525" marB="0" anchor="ctr"/>
                </a:tc>
              </a:tr>
              <a:tr h="325262">
                <a:tc>
                  <a:txBody>
                    <a:bodyPr/>
                    <a:lstStyle/>
                    <a:p>
                      <a:pPr algn="l" fontAlgn="ctr"/>
                      <a:r>
                        <a:rPr lang="tr-TR" sz="1600" b="1" i="0" u="none" strike="noStrike" dirty="0">
                          <a:solidFill>
                            <a:srgbClr val="000000"/>
                          </a:solidFill>
                          <a:effectLst/>
                          <a:latin typeface="Calibri"/>
                        </a:rPr>
                        <a:t>Mayıs</a:t>
                      </a:r>
                    </a:p>
                  </a:txBody>
                  <a:tcPr marL="9525" marR="9525" marT="9525" marB="0" anchor="ctr"/>
                </a:tc>
                <a:tc>
                  <a:txBody>
                    <a:bodyPr/>
                    <a:lstStyle/>
                    <a:p>
                      <a:pPr algn="ctr" fontAlgn="ctr"/>
                      <a:r>
                        <a:rPr lang="tr-TR" sz="1600" b="0" i="0" u="none" strike="noStrike" dirty="0">
                          <a:solidFill>
                            <a:srgbClr val="000000"/>
                          </a:solidFill>
                          <a:effectLst/>
                          <a:latin typeface="Calibri"/>
                        </a:rPr>
                        <a:t>4</a:t>
                      </a:r>
                    </a:p>
                  </a:txBody>
                  <a:tcPr marL="9525" marR="9525" marT="9525" marB="0" anchor="ctr"/>
                </a:tc>
                <a:tc>
                  <a:txBody>
                    <a:bodyPr/>
                    <a:lstStyle/>
                    <a:p>
                      <a:pPr algn="ctr" fontAlgn="ctr"/>
                      <a:r>
                        <a:rPr lang="tr-TR" sz="1600" b="0" i="0" u="none" strike="noStrike" dirty="0">
                          <a:solidFill>
                            <a:srgbClr val="000000"/>
                          </a:solidFill>
                          <a:effectLst/>
                          <a:latin typeface="Calibri"/>
                        </a:rPr>
                        <a:t>4</a:t>
                      </a:r>
                    </a:p>
                  </a:txBody>
                  <a:tcPr marL="9525" marR="9525" marT="9525" marB="0" anchor="ctr"/>
                </a:tc>
                <a:tc>
                  <a:txBody>
                    <a:bodyPr/>
                    <a:lstStyle/>
                    <a:p>
                      <a:pPr algn="ctr" fontAlgn="ctr"/>
                      <a:r>
                        <a:rPr lang="tr-TR" sz="1600" b="0" i="0" u="none" strike="noStrike" dirty="0">
                          <a:solidFill>
                            <a:srgbClr val="000000"/>
                          </a:solidFill>
                          <a:effectLst/>
                          <a:latin typeface="Calibri"/>
                        </a:rPr>
                        <a:t>0</a:t>
                      </a:r>
                    </a:p>
                  </a:txBody>
                  <a:tcPr marL="9525" marR="9525" marT="9525" marB="0" anchor="ctr"/>
                </a:tc>
                <a:tc>
                  <a:txBody>
                    <a:bodyPr/>
                    <a:lstStyle/>
                    <a:p>
                      <a:pPr algn="r" fontAlgn="ctr"/>
                      <a:r>
                        <a:rPr lang="tr-TR" sz="1600" b="0" i="0" u="none" strike="noStrike" dirty="0">
                          <a:solidFill>
                            <a:srgbClr val="000000"/>
                          </a:solidFill>
                          <a:effectLst/>
                          <a:latin typeface="Calibri"/>
                        </a:rPr>
                        <a:t> </a:t>
                      </a:r>
                    </a:p>
                  </a:txBody>
                  <a:tcPr marL="9525" marR="9525" marT="9525" marB="0" anchor="ctr"/>
                </a:tc>
              </a:tr>
              <a:tr h="325262">
                <a:tc>
                  <a:txBody>
                    <a:bodyPr/>
                    <a:lstStyle/>
                    <a:p>
                      <a:pPr algn="l" fontAlgn="ctr"/>
                      <a:r>
                        <a:rPr lang="tr-TR" sz="1600" b="1" i="0" u="none" strike="noStrike" dirty="0">
                          <a:solidFill>
                            <a:srgbClr val="000000"/>
                          </a:solidFill>
                          <a:effectLst/>
                          <a:latin typeface="Calibri"/>
                        </a:rPr>
                        <a:t>Haziran</a:t>
                      </a:r>
                    </a:p>
                  </a:txBody>
                  <a:tcPr marL="9525" marR="9525" marT="9525" marB="0" anchor="ctr"/>
                </a:tc>
                <a:tc>
                  <a:txBody>
                    <a:bodyPr/>
                    <a:lstStyle/>
                    <a:p>
                      <a:pPr algn="ctr" fontAlgn="ctr"/>
                      <a:r>
                        <a:rPr lang="tr-TR" sz="1600" b="0" i="0" u="none" strike="noStrike" dirty="0">
                          <a:solidFill>
                            <a:srgbClr val="000000"/>
                          </a:solidFill>
                          <a:effectLst/>
                          <a:latin typeface="Calibri"/>
                        </a:rPr>
                        <a:t>4</a:t>
                      </a:r>
                    </a:p>
                  </a:txBody>
                  <a:tcPr marL="9525" marR="9525" marT="9525" marB="0" anchor="ctr"/>
                </a:tc>
                <a:tc>
                  <a:txBody>
                    <a:bodyPr/>
                    <a:lstStyle/>
                    <a:p>
                      <a:pPr algn="ctr" fontAlgn="ctr"/>
                      <a:r>
                        <a:rPr lang="tr-TR" sz="1600" b="0" i="0" u="none" strike="noStrike" dirty="0">
                          <a:solidFill>
                            <a:srgbClr val="000000"/>
                          </a:solidFill>
                          <a:effectLst/>
                          <a:latin typeface="Calibri"/>
                        </a:rPr>
                        <a:t>4</a:t>
                      </a:r>
                    </a:p>
                  </a:txBody>
                  <a:tcPr marL="9525" marR="9525" marT="9525" marB="0" anchor="ctr"/>
                </a:tc>
                <a:tc>
                  <a:txBody>
                    <a:bodyPr/>
                    <a:lstStyle/>
                    <a:p>
                      <a:pPr algn="ctr" fontAlgn="ctr"/>
                      <a:r>
                        <a:rPr lang="tr-TR" sz="1600" b="0" i="0" u="none" strike="noStrike" dirty="0">
                          <a:solidFill>
                            <a:srgbClr val="000000"/>
                          </a:solidFill>
                          <a:effectLst/>
                          <a:latin typeface="Calibri"/>
                        </a:rPr>
                        <a:t>0</a:t>
                      </a:r>
                    </a:p>
                  </a:txBody>
                  <a:tcPr marL="9525" marR="9525" marT="9525" marB="0" anchor="ctr"/>
                </a:tc>
                <a:tc>
                  <a:txBody>
                    <a:bodyPr/>
                    <a:lstStyle/>
                    <a:p>
                      <a:pPr algn="r" fontAlgn="ctr"/>
                      <a:r>
                        <a:rPr lang="tr-TR" sz="1600" b="0" i="0" u="none" strike="noStrike" dirty="0">
                          <a:solidFill>
                            <a:srgbClr val="000000"/>
                          </a:solidFill>
                          <a:effectLst/>
                          <a:latin typeface="Calibri"/>
                        </a:rPr>
                        <a:t> </a:t>
                      </a:r>
                    </a:p>
                  </a:txBody>
                  <a:tcPr marL="9525" marR="9525" marT="9525" marB="0" anchor="ctr"/>
                </a:tc>
              </a:tr>
              <a:tr h="325262">
                <a:tc>
                  <a:txBody>
                    <a:bodyPr/>
                    <a:lstStyle/>
                    <a:p>
                      <a:pPr algn="l" fontAlgn="ctr"/>
                      <a:r>
                        <a:rPr lang="tr-TR" sz="1600" b="1" i="0" u="none" strike="noStrike" dirty="0" smtClean="0">
                          <a:solidFill>
                            <a:srgbClr val="000000"/>
                          </a:solidFill>
                          <a:effectLst/>
                          <a:latin typeface="Calibri"/>
                        </a:rPr>
                        <a:t>Temmuz</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4</a:t>
                      </a:r>
                      <a:endParaRPr lang="tr-TR" sz="1600" b="0"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8</a:t>
                      </a:r>
                      <a:endParaRPr lang="tr-TR" sz="1600" b="0"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0</a:t>
                      </a:r>
                      <a:endParaRPr lang="tr-TR" sz="1600" b="0" i="0" u="none" strike="noStrike" dirty="0">
                        <a:solidFill>
                          <a:srgbClr val="000000"/>
                        </a:solidFill>
                        <a:effectLst/>
                        <a:latin typeface="Calibri"/>
                      </a:endParaRPr>
                    </a:p>
                  </a:txBody>
                  <a:tcPr marL="9525" marR="9525" marT="9525" marB="0" anchor="ctr"/>
                </a:tc>
                <a:tc>
                  <a:txBody>
                    <a:bodyPr/>
                    <a:lstStyle/>
                    <a:p>
                      <a:pPr algn="r" fontAlgn="ctr"/>
                      <a:endParaRPr lang="tr-TR" sz="1600" b="0" i="0" u="none" strike="noStrike" dirty="0">
                        <a:solidFill>
                          <a:srgbClr val="000000"/>
                        </a:solidFill>
                        <a:effectLst/>
                        <a:latin typeface="Calibri"/>
                      </a:endParaRPr>
                    </a:p>
                  </a:txBody>
                  <a:tcPr marL="9525" marR="9525" marT="9525" marB="0" anchor="ctr"/>
                </a:tc>
              </a:tr>
              <a:tr h="325262">
                <a:tc>
                  <a:txBody>
                    <a:bodyPr/>
                    <a:lstStyle/>
                    <a:p>
                      <a:pPr algn="l" fontAlgn="ctr"/>
                      <a:r>
                        <a:rPr lang="tr-TR" sz="1600" b="1" i="0" u="none" strike="noStrike" dirty="0" smtClean="0">
                          <a:solidFill>
                            <a:srgbClr val="000000"/>
                          </a:solidFill>
                          <a:effectLst/>
                          <a:latin typeface="Calibri"/>
                        </a:rPr>
                        <a:t>Ağustos</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4</a:t>
                      </a:r>
                      <a:endParaRPr lang="tr-TR" sz="1600" b="0"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4</a:t>
                      </a:r>
                      <a:endParaRPr lang="tr-TR" sz="1600" b="0"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0</a:t>
                      </a:r>
                      <a:endParaRPr lang="tr-TR" sz="1600" b="0" i="0" u="none" strike="noStrike" dirty="0">
                        <a:solidFill>
                          <a:srgbClr val="000000"/>
                        </a:solidFill>
                        <a:effectLst/>
                        <a:latin typeface="Calibri"/>
                      </a:endParaRPr>
                    </a:p>
                  </a:txBody>
                  <a:tcPr marL="9525" marR="9525" marT="9525" marB="0" anchor="ctr"/>
                </a:tc>
                <a:tc>
                  <a:txBody>
                    <a:bodyPr/>
                    <a:lstStyle/>
                    <a:p>
                      <a:pPr algn="r" fontAlgn="ctr"/>
                      <a:endParaRPr lang="tr-TR" sz="1600" b="0" i="0" u="none" strike="noStrike" dirty="0">
                        <a:solidFill>
                          <a:srgbClr val="000000"/>
                        </a:solidFill>
                        <a:effectLst/>
                        <a:latin typeface="Calibri"/>
                      </a:endParaRPr>
                    </a:p>
                  </a:txBody>
                  <a:tcPr marL="9525" marR="9525" marT="9525" marB="0" anchor="ctr"/>
                </a:tc>
              </a:tr>
              <a:tr h="325262">
                <a:tc>
                  <a:txBody>
                    <a:bodyPr/>
                    <a:lstStyle/>
                    <a:p>
                      <a:pPr algn="l" fontAlgn="ctr"/>
                      <a:r>
                        <a:rPr lang="tr-TR" sz="1600" b="1" i="0" u="none" strike="noStrike" dirty="0" smtClean="0">
                          <a:solidFill>
                            <a:srgbClr val="000000"/>
                          </a:solidFill>
                          <a:effectLst/>
                          <a:latin typeface="Calibri"/>
                        </a:rPr>
                        <a:t>Eylül</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4</a:t>
                      </a:r>
                      <a:endParaRPr lang="tr-TR" sz="1600" b="0"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4</a:t>
                      </a:r>
                      <a:endParaRPr lang="tr-TR" sz="1600" b="0"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0</a:t>
                      </a:r>
                      <a:endParaRPr lang="tr-TR" sz="1600" b="0" i="0" u="none" strike="noStrike" dirty="0">
                        <a:solidFill>
                          <a:srgbClr val="000000"/>
                        </a:solidFill>
                        <a:effectLst/>
                        <a:latin typeface="Calibri"/>
                      </a:endParaRPr>
                    </a:p>
                  </a:txBody>
                  <a:tcPr marL="9525" marR="9525" marT="9525" marB="0" anchor="ctr"/>
                </a:tc>
                <a:tc>
                  <a:txBody>
                    <a:bodyPr/>
                    <a:lstStyle/>
                    <a:p>
                      <a:pPr algn="r" fontAlgn="ctr"/>
                      <a:endParaRPr lang="tr-TR" sz="1600" b="0" i="0" u="none" strike="noStrike" dirty="0" smtClean="0">
                        <a:solidFill>
                          <a:srgbClr val="000000"/>
                        </a:solidFill>
                        <a:effectLst/>
                        <a:latin typeface="Calibri"/>
                      </a:endParaRPr>
                    </a:p>
                  </a:txBody>
                  <a:tcPr marL="9525" marR="9525" marT="9525" marB="0" anchor="ctr"/>
                </a:tc>
              </a:tr>
              <a:tr h="325262">
                <a:tc>
                  <a:txBody>
                    <a:bodyPr/>
                    <a:lstStyle/>
                    <a:p>
                      <a:pPr algn="l" fontAlgn="ctr"/>
                      <a:r>
                        <a:rPr lang="tr-TR" sz="1600" b="1" i="0" u="none" strike="noStrike" dirty="0" smtClean="0">
                          <a:solidFill>
                            <a:srgbClr val="000000"/>
                          </a:solidFill>
                          <a:effectLst/>
                          <a:latin typeface="Calibri"/>
                        </a:rPr>
                        <a:t>Ekim</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4</a:t>
                      </a:r>
                      <a:endParaRPr lang="tr-TR" sz="1600" b="0"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4</a:t>
                      </a:r>
                      <a:endParaRPr lang="tr-TR" sz="1600" b="0" i="0" u="none" strike="noStrike" dirty="0">
                        <a:solidFill>
                          <a:srgbClr val="000000"/>
                        </a:solidFill>
                        <a:effectLst/>
                        <a:latin typeface="Calibri"/>
                      </a:endParaRPr>
                    </a:p>
                  </a:txBody>
                  <a:tcPr marL="9525" marR="9525" marT="9525" marB="0" anchor="ctr"/>
                </a:tc>
                <a:tc>
                  <a:txBody>
                    <a:bodyPr/>
                    <a:lstStyle/>
                    <a:p>
                      <a:pPr algn="ctr" fontAlgn="ctr"/>
                      <a:r>
                        <a:rPr lang="tr-TR" sz="1600" b="0" i="0" u="none" strike="noStrike" dirty="0" smtClean="0">
                          <a:solidFill>
                            <a:srgbClr val="000000"/>
                          </a:solidFill>
                          <a:effectLst/>
                          <a:latin typeface="Calibri"/>
                        </a:rPr>
                        <a:t>0</a:t>
                      </a:r>
                      <a:endParaRPr lang="tr-TR" sz="1600" b="0" i="0" u="none" strike="noStrike" dirty="0">
                        <a:solidFill>
                          <a:srgbClr val="000000"/>
                        </a:solidFill>
                        <a:effectLst/>
                        <a:latin typeface="Calibri"/>
                      </a:endParaRPr>
                    </a:p>
                  </a:txBody>
                  <a:tcPr marL="9525" marR="9525" marT="9525" marB="0" anchor="ctr"/>
                </a:tc>
                <a:tc>
                  <a:txBody>
                    <a:bodyPr/>
                    <a:lstStyle/>
                    <a:p>
                      <a:pPr algn="r" fontAlgn="ctr"/>
                      <a:endParaRPr lang="tr-TR" sz="1600" b="0" i="0" u="none" strike="noStrike" dirty="0" smtClean="0">
                        <a:solidFill>
                          <a:srgbClr val="000000"/>
                        </a:solidFill>
                        <a:effectLst/>
                        <a:latin typeface="Calibri"/>
                      </a:endParaRPr>
                    </a:p>
                  </a:txBody>
                  <a:tcPr marL="9525" marR="9525" marT="9525" marB="0" anchor="ctr"/>
                </a:tc>
              </a:tr>
              <a:tr h="325262">
                <a:tc>
                  <a:txBody>
                    <a:bodyPr/>
                    <a:lstStyle/>
                    <a:p>
                      <a:pPr algn="l" fontAlgn="ctr"/>
                      <a:r>
                        <a:rPr lang="tr-TR" sz="1600" b="1" i="0" u="none" strike="noStrike" dirty="0">
                          <a:solidFill>
                            <a:srgbClr val="000000"/>
                          </a:solidFill>
                          <a:effectLst/>
                          <a:latin typeface="Calibri"/>
                        </a:rPr>
                        <a:t>TOPLAM</a:t>
                      </a:r>
                    </a:p>
                  </a:txBody>
                  <a:tcPr marL="9525" marR="9525" marT="9525" marB="0" anchor="ctr"/>
                </a:tc>
                <a:tc>
                  <a:txBody>
                    <a:bodyPr/>
                    <a:lstStyle/>
                    <a:p>
                      <a:pPr algn="ctr" fontAlgn="ctr"/>
                      <a:r>
                        <a:rPr lang="tr-TR" sz="1600" b="1" i="0" u="none" strike="noStrike" dirty="0" smtClean="0">
                          <a:solidFill>
                            <a:srgbClr val="000000"/>
                          </a:solidFill>
                          <a:effectLst/>
                          <a:latin typeface="Calibri"/>
                        </a:rPr>
                        <a:t>40</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1" i="0" u="none" strike="noStrike" dirty="0" smtClean="0">
                          <a:solidFill>
                            <a:srgbClr val="000000"/>
                          </a:solidFill>
                          <a:effectLst/>
                          <a:latin typeface="Calibri"/>
                        </a:rPr>
                        <a:t>202</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1" i="0" u="none" strike="noStrike" dirty="0">
                          <a:solidFill>
                            <a:srgbClr val="000000"/>
                          </a:solidFill>
                          <a:effectLst/>
                          <a:latin typeface="Calibri"/>
                        </a:rPr>
                        <a:t>2</a:t>
                      </a:r>
                    </a:p>
                  </a:txBody>
                  <a:tcPr marL="9525" marR="9525" marT="9525" marB="0" anchor="ctr"/>
                </a:tc>
                <a:tc>
                  <a:txBody>
                    <a:bodyPr/>
                    <a:lstStyle/>
                    <a:p>
                      <a:pPr algn="r" fontAlgn="b"/>
                      <a:r>
                        <a:rPr lang="tr-TR" sz="1600" b="1" i="0" u="none" strike="noStrike" dirty="0" smtClean="0">
                          <a:solidFill>
                            <a:srgbClr val="000000"/>
                          </a:solidFill>
                          <a:effectLst/>
                          <a:latin typeface="Calibri"/>
                        </a:rPr>
                        <a:t>4.892,00</a:t>
                      </a:r>
                      <a:endParaRPr lang="tr-TR" sz="1600" b="1" i="0" u="none" strike="noStrike" dirty="0">
                        <a:solidFill>
                          <a:srgbClr val="000000"/>
                        </a:solidFill>
                        <a:effectLst/>
                        <a:latin typeface="Calibri"/>
                      </a:endParaRPr>
                    </a:p>
                  </a:txBody>
                  <a:tcPr marL="9525" marR="9525" marT="9525" marB="0" anchor="ctr"/>
                </a:tc>
              </a:tr>
            </a:tbl>
          </a:graphicData>
        </a:graphic>
      </p:graphicFrame>
      <p:sp>
        <p:nvSpPr>
          <p:cNvPr id="5" name="Yuvarlatılmış Dikdörtgen 8"/>
          <p:cNvSpPr>
            <a:spLocks noGrp="1"/>
          </p:cNvSpPr>
          <p:nvPr>
            <p:ph type="title"/>
          </p:nvPr>
        </p:nvSpPr>
        <p:spPr>
          <a:xfrm>
            <a:off x="1815152" y="982132"/>
            <a:ext cx="8175009" cy="996793"/>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normAutofit fontScale="90000"/>
          </a:bodyPr>
          <a:lstStyle/>
          <a:p>
            <a:pPr defTabSz="914400" fontAlgn="b">
              <a:spcBef>
                <a:spcPts val="0"/>
              </a:spcBef>
              <a:defRPr/>
            </a:pPr>
            <a:r>
              <a:rPr kumimoji="0" lang="tr-TR" sz="1400" b="1" i="0" u="none" strike="noStrike" kern="0" cap="none" spc="0" normalizeH="0" baseline="0" noProof="0" dirty="0" smtClean="0">
                <a:ln>
                  <a:noFill/>
                </a:ln>
                <a:solidFill>
                  <a:prstClr val="black"/>
                </a:solidFill>
                <a:effectLst/>
                <a:uLnTx/>
                <a:uFillTx/>
                <a:latin typeface="Arial Tur"/>
                <a:ea typeface="+mn-ea"/>
                <a:cs typeface="+mn-cs"/>
              </a:rPr>
              <a:t> </a:t>
            </a:r>
            <a:r>
              <a:rPr lang="tr-TR" sz="2000" b="1" dirty="0" smtClean="0">
                <a:solidFill>
                  <a:srgbClr val="000000"/>
                </a:solidFill>
              </a:rPr>
              <a:t>2018 YILI DENETLENEN MÜKELLEF SAYISI VE CEZAİ İŞLEM MİKTARI</a:t>
            </a:r>
            <a:br>
              <a:rPr lang="tr-TR" sz="2000" b="1" dirty="0" smtClean="0">
                <a:solidFill>
                  <a:srgbClr val="000000"/>
                </a:solidFill>
              </a:rPr>
            </a:br>
            <a:endParaRPr kumimoji="0" lang="tr-TR" sz="2000" b="1" i="0" u="none" strike="noStrike" kern="0" cap="none" spc="0" normalizeH="0" baseline="0" noProof="0" dirty="0" smtClean="0">
              <a:ln>
                <a:noFill/>
              </a:ln>
              <a:solidFill>
                <a:prstClr val="black"/>
              </a:solidFill>
              <a:effectLst/>
              <a:uLnTx/>
              <a:uFillTx/>
              <a:ea typeface="+mn-ea"/>
              <a:cs typeface="+mn-cs"/>
            </a:endParaRPr>
          </a:p>
        </p:txBody>
      </p:sp>
      <p:pic>
        <p:nvPicPr>
          <p:cNvPr id="6" name="10 Resim" descr="C:\Users\admin\Desktop\Documents\tunceli kitapçık\tunceli sunum\Yeni klasör (4)\valiligi.png"/>
          <p:cNvPicPr/>
          <p:nvPr/>
        </p:nvPicPr>
        <p:blipFill>
          <a:blip r:embed="rId2" cstate="print"/>
          <a:srcRect/>
          <a:stretch>
            <a:fillRect/>
          </a:stretch>
        </p:blipFill>
        <p:spPr bwMode="auto">
          <a:xfrm>
            <a:off x="731313" y="633354"/>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39834" y="64171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aşlık 1"/>
          <p:cNvSpPr txBox="1">
            <a:spLocks/>
          </p:cNvSpPr>
          <p:nvPr/>
        </p:nvSpPr>
        <p:spPr>
          <a:xfrm>
            <a:off x="1924334" y="1391572"/>
            <a:ext cx="8972264"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lvl="0" indent="-457200" algn="just" defTabSz="457200" rtl="0" eaLnBrk="1" fontAlgn="auto" latinLnBrk="0" hangingPunct="1">
              <a:lnSpc>
                <a:spcPct val="100000"/>
              </a:lnSpc>
              <a:spcBef>
                <a:spcPct val="0"/>
              </a:spcBef>
              <a:spcAft>
                <a:spcPts val="0"/>
              </a:spcAft>
              <a:buClrTx/>
              <a:buSzTx/>
              <a:buFont typeface="Wingdings" panose="05000000000000000000" pitchFamily="2" charset="2"/>
              <a:buChar char="Ø"/>
              <a:tabLst/>
              <a:defRPr/>
            </a:pPr>
            <a:endParaRPr kumimoji="0" lang="tr-TR" sz="2400" b="1" i="0" u="none" strike="noStrike" kern="1200" cap="none" spc="0" normalizeH="0" baseline="0" noProof="0" dirty="0">
              <a:ln w="3175" cmpd="sng">
                <a:noFill/>
              </a:ln>
              <a:solidFill>
                <a:srgbClr val="002060"/>
              </a:solidFill>
              <a:effectLst/>
              <a:uLnTx/>
              <a:uFillTx/>
              <a:latin typeface="Garamond"/>
              <a:ea typeface="+mj-ea"/>
              <a:cs typeface="+mj-cs"/>
            </a:endParaRPr>
          </a:p>
        </p:txBody>
      </p:sp>
      <p:sp>
        <p:nvSpPr>
          <p:cNvPr id="9" name="Dikdörtgen 8"/>
          <p:cNvSpPr/>
          <p:nvPr/>
        </p:nvSpPr>
        <p:spPr>
          <a:xfrm>
            <a:off x="1314451" y="2951667"/>
            <a:ext cx="9529762" cy="2677656"/>
          </a:xfrm>
          <a:prstGeom prst="rect">
            <a:avLst/>
          </a:prstGeom>
        </p:spPr>
        <p:txBody>
          <a:bodyPr wrap="square">
            <a:spAutoFit/>
          </a:bodyPr>
          <a:lstStyle/>
          <a:p>
            <a:pPr marL="457200" indent="-457200" algn="just" defTabSz="914400">
              <a:buFont typeface="Wingdings" panose="05000000000000000000" pitchFamily="2" charset="2"/>
              <a:buChar char="Ø"/>
              <a:defRPr/>
            </a:pPr>
            <a:r>
              <a:rPr lang="tr-TR" sz="2400" b="1" dirty="0" smtClean="0">
                <a:ln w="3175" cmpd="sng">
                  <a:noFill/>
                </a:ln>
                <a:solidFill>
                  <a:srgbClr val="002060"/>
                </a:solidFill>
              </a:rPr>
              <a:t>Defterdarlığımız yatırımcı kuruluş olmadığından herhangi bir yatırım projemiz bulunmamaktadır.</a:t>
            </a:r>
          </a:p>
          <a:p>
            <a:pPr marL="457200" lvl="0" indent="-457200" algn="just" defTabSz="914400">
              <a:defRPr/>
            </a:pPr>
            <a:endParaRPr lang="tr-TR" sz="2400" b="1" dirty="0" smtClean="0">
              <a:solidFill>
                <a:srgbClr val="002060"/>
              </a:solidFill>
            </a:endParaRPr>
          </a:p>
          <a:p>
            <a:pPr marL="457200" lvl="0" indent="-457200" algn="just" defTabSz="914400">
              <a:buFont typeface="Wingdings" panose="05000000000000000000" pitchFamily="2" charset="2"/>
              <a:buChar char="Ø"/>
              <a:defRPr/>
            </a:pPr>
            <a:r>
              <a:rPr lang="tr-TR" sz="2400" b="1" dirty="0" smtClean="0">
                <a:solidFill>
                  <a:srgbClr val="002060"/>
                </a:solidFill>
              </a:rPr>
              <a:t>1 Numaralı Cumhurbaşkanlığı Kararnamesinin 7 Bölümünde ve </a:t>
            </a:r>
            <a:r>
              <a:rPr kumimoji="0" lang="tr-TR" sz="2400" b="1" i="0" u="none" strike="noStrike" kern="0" cap="none" spc="0" normalizeH="0" baseline="0" noProof="0" dirty="0" smtClean="0">
                <a:ln>
                  <a:noFill/>
                </a:ln>
                <a:solidFill>
                  <a:srgbClr val="002060"/>
                </a:solidFill>
                <a:effectLst/>
                <a:uLnTx/>
                <a:uFillTx/>
              </a:rPr>
              <a:t>5345 Sayılı Gelir İdaresi Başkanlığının Teşkilat ve Görevleri Hakkında Kanun gereğince Defterdarlığımıza verilen görevler en iyi şekilde yerine getirilmeye devam edilecektir.</a:t>
            </a:r>
          </a:p>
        </p:txBody>
      </p:sp>
      <p:sp>
        <p:nvSpPr>
          <p:cNvPr id="12" name="Yuvarlatılmış Dikdörtgen 8"/>
          <p:cNvSpPr txBox="1">
            <a:spLocks noGrp="1"/>
          </p:cNvSpPr>
          <p:nvPr>
            <p:ph type="title"/>
          </p:nvPr>
        </p:nvSpPr>
        <p:spPr>
          <a:xfrm>
            <a:off x="1992573" y="982133"/>
            <a:ext cx="7942997" cy="1351634"/>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vert="horz" lIns="91440" tIns="45720" rIns="91440" bIns="45720" rtlCol="0" anchor="ctr">
            <a:normAutofit fontScale="90000"/>
          </a:bodyPr>
          <a:lstStyle/>
          <a:p>
            <a:pPr algn="ctr" defTabSz="914400" fontAlgn="b">
              <a:defRPr/>
            </a:pPr>
            <a:r>
              <a:rPr kumimoji="0" lang="tr-TR" sz="1400" b="1" i="0" u="none" strike="noStrike" kern="0" cap="none" spc="0" normalizeH="0" baseline="0" noProof="0" dirty="0" smtClean="0">
                <a:ln>
                  <a:noFill/>
                </a:ln>
                <a:solidFill>
                  <a:prstClr val="black"/>
                </a:solidFill>
                <a:effectLst/>
                <a:uLnTx/>
                <a:uFillTx/>
                <a:latin typeface="Arial Tur"/>
                <a:ea typeface="+mn-ea"/>
                <a:cs typeface="+mn-cs"/>
              </a:rPr>
              <a:t>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w="3175" cmpd="sng">
                  <a:noFill/>
                </a:ln>
                <a:solidFill>
                  <a:srgbClr val="000000"/>
                </a:solidFill>
                <a:effectLst/>
                <a:uLnTx/>
                <a:uFillTx/>
                <a:latin typeface="+mj-lt"/>
                <a:ea typeface="+mj-ea"/>
                <a:cs typeface="+mj-cs"/>
              </a:rPr>
              <a:t/>
            </a:r>
            <a:br>
              <a:rPr kumimoji="0" lang="tr-TR" sz="4000" b="1" i="0" u="none" strike="noStrike" kern="1200" cap="none" spc="0" normalizeH="0" baseline="0" noProof="0" dirty="0" smtClean="0">
                <a:ln w="3175" cmpd="sng">
                  <a:noFill/>
                </a:ln>
                <a:solidFill>
                  <a:srgbClr val="000000"/>
                </a:solidFill>
                <a:effectLst/>
                <a:uLnTx/>
                <a:uFillTx/>
                <a:latin typeface="+mj-lt"/>
                <a:ea typeface="+mj-ea"/>
                <a:cs typeface="+mj-cs"/>
              </a:rPr>
            </a:br>
            <a:endParaRPr kumimoji="0" lang="tr-TR" sz="4000" b="1" i="0" u="none" strike="noStrike" kern="0" cap="none" spc="0" normalizeH="0" baseline="0" noProof="0" dirty="0" smtClean="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611213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endParaRPr lang="tr-TR" sz="4400" b="1" dirty="0" smtClean="0">
              <a:ln w="11430"/>
              <a:solidFill>
                <a:schemeClr val="tx1"/>
              </a:solidFill>
              <a:effectLst>
                <a:outerShdw blurRad="50800" dist="39000" dir="5460000" algn="tl">
                  <a:srgbClr val="000000">
                    <a:alpha val="38000"/>
                  </a:srgbClr>
                </a:outerShdw>
              </a:effectLst>
            </a:endParaRPr>
          </a:p>
          <a:p>
            <a:pPr algn="ctr">
              <a:buNone/>
            </a:pPr>
            <a:r>
              <a:rPr lang="tr-TR" sz="4400" b="1" dirty="0" smtClean="0">
                <a:ln w="11430"/>
                <a:solidFill>
                  <a:schemeClr val="tx1"/>
                </a:solidFill>
                <a:effectLst>
                  <a:outerShdw blurRad="50800" dist="39000" dir="5460000" algn="tl">
                    <a:srgbClr val="000000">
                      <a:alpha val="38000"/>
                    </a:srgbClr>
                  </a:outerShdw>
                </a:effectLst>
              </a:rPr>
              <a:t>Arz ederim.</a:t>
            </a:r>
          </a:p>
          <a:p>
            <a:pPr algn="ctr">
              <a:buNone/>
            </a:pPr>
            <a:r>
              <a:rPr lang="tr-TR" sz="3200" b="1" dirty="0" smtClean="0">
                <a:ln w="11430"/>
                <a:solidFill>
                  <a:schemeClr val="tx1"/>
                </a:solidFill>
                <a:effectLst>
                  <a:outerShdw blurRad="50800" dist="39000" dir="5460000" algn="tl">
                    <a:srgbClr val="000000">
                      <a:alpha val="38000"/>
                    </a:srgbClr>
                  </a:outerShdw>
                </a:effectLst>
              </a:rPr>
              <a:t>Tahir BAYINDIR</a:t>
            </a:r>
          </a:p>
          <a:p>
            <a:pPr algn="ctr">
              <a:buNone/>
            </a:pPr>
            <a:r>
              <a:rPr lang="tr-TR" sz="3200" b="1" dirty="0" smtClean="0">
                <a:ln w="11430"/>
                <a:solidFill>
                  <a:schemeClr val="tx1"/>
                </a:solidFill>
                <a:effectLst>
                  <a:outerShdw blurRad="50800" dist="39000" dir="5460000" algn="tl">
                    <a:srgbClr val="000000">
                      <a:alpha val="38000"/>
                    </a:srgbClr>
                  </a:outerShdw>
                </a:effectLst>
              </a:rPr>
              <a:t>Defterdar</a:t>
            </a:r>
          </a:p>
          <a:p>
            <a:pPr>
              <a:buNone/>
            </a:pPr>
            <a:endParaRPr lang="tr-TR" dirty="0"/>
          </a:p>
        </p:txBody>
      </p:sp>
      <p:sp>
        <p:nvSpPr>
          <p:cNvPr id="4" name="Yuvarlatılmış Dikdörtgen 8"/>
          <p:cNvSpPr txBox="1">
            <a:spLocks noGrp="1"/>
          </p:cNvSpPr>
          <p:nvPr>
            <p:ph type="title"/>
          </p:nvPr>
        </p:nvSpPr>
        <p:spPr>
          <a:xfrm>
            <a:off x="2006221" y="982133"/>
            <a:ext cx="8024883" cy="1351634"/>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vert="horz" lIns="91440" tIns="45720" rIns="91440" bIns="45720" rtlCol="0" anchor="ctr">
            <a:normAutofit fontScale="90000"/>
          </a:bodyPr>
          <a:lstStyle/>
          <a:p>
            <a:pPr algn="ctr" defTabSz="914400" fontAlgn="b">
              <a:defRPr/>
            </a:pPr>
            <a:r>
              <a:rPr kumimoji="0" lang="tr-TR" sz="1400" b="1" i="0" u="none" strike="noStrike" kern="0" cap="none" spc="0" normalizeH="0" baseline="0" noProof="0" dirty="0" smtClean="0">
                <a:ln>
                  <a:noFill/>
                </a:ln>
                <a:solidFill>
                  <a:prstClr val="black"/>
                </a:solidFill>
                <a:effectLst/>
                <a:uLnTx/>
                <a:uFillTx/>
                <a:latin typeface="Arial Tur"/>
                <a:ea typeface="+mn-ea"/>
                <a:cs typeface="+mn-cs"/>
              </a:rPr>
              <a:t>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w="3175" cmpd="sng">
                  <a:noFill/>
                </a:ln>
                <a:solidFill>
                  <a:srgbClr val="000000"/>
                </a:solidFill>
                <a:effectLst/>
                <a:uLnTx/>
                <a:uFillTx/>
                <a:latin typeface="+mj-lt"/>
                <a:ea typeface="+mj-ea"/>
                <a:cs typeface="+mj-cs"/>
              </a:rPr>
              <a:t/>
            </a:r>
            <a:br>
              <a:rPr kumimoji="0" lang="tr-TR" sz="4000" b="1" i="0" u="none" strike="noStrike" kern="1200" cap="none" spc="0" normalizeH="0" baseline="0" noProof="0" dirty="0" smtClean="0">
                <a:ln w="3175" cmpd="sng">
                  <a:noFill/>
                </a:ln>
                <a:solidFill>
                  <a:srgbClr val="000000"/>
                </a:solidFill>
                <a:effectLst/>
                <a:uLnTx/>
                <a:uFillTx/>
                <a:latin typeface="+mj-lt"/>
                <a:ea typeface="+mj-ea"/>
                <a:cs typeface="+mj-cs"/>
              </a:rPr>
            </a:br>
            <a:r>
              <a:rPr kumimoji="0" lang="tr-TR" sz="4000" b="1" i="0" u="none" strike="noStrike" kern="1200" cap="none" spc="0" normalizeH="0" baseline="0" noProof="0" dirty="0" smtClean="0">
                <a:ln w="3175" cmpd="sng">
                  <a:noFill/>
                </a:ln>
                <a:solidFill>
                  <a:srgbClr val="000000"/>
                </a:solidFill>
                <a:effectLst/>
                <a:uLnTx/>
                <a:uFillTx/>
                <a:latin typeface="+mj-lt"/>
                <a:ea typeface="+mj-ea"/>
                <a:cs typeface="+mj-cs"/>
              </a:rPr>
              <a:t>TUNCELİ DEFTERDARLIĞI</a:t>
            </a:r>
            <a:br>
              <a:rPr kumimoji="0" lang="tr-TR" sz="4000" b="1" i="0" u="none" strike="noStrike" kern="1200" cap="none" spc="0" normalizeH="0" baseline="0" noProof="0" dirty="0" smtClean="0">
                <a:ln w="3175" cmpd="sng">
                  <a:noFill/>
                </a:ln>
                <a:solidFill>
                  <a:srgbClr val="000000"/>
                </a:solidFill>
                <a:effectLst/>
                <a:uLnTx/>
                <a:uFillTx/>
                <a:latin typeface="+mj-lt"/>
                <a:ea typeface="+mj-ea"/>
                <a:cs typeface="+mj-cs"/>
              </a:rPr>
            </a:br>
            <a:endParaRPr kumimoji="0" lang="tr-TR" sz="4000" b="1" i="0" u="none" strike="noStrike" kern="0" cap="none" spc="0" normalizeH="0" baseline="0" noProof="0" dirty="0" smtClean="0">
              <a:ln>
                <a:noFill/>
              </a:ln>
              <a:solidFill>
                <a:prstClr val="black"/>
              </a:solidFill>
              <a:effectLst/>
              <a:uLnTx/>
              <a:uFillTx/>
              <a:latin typeface="+mj-lt"/>
              <a:ea typeface="+mn-ea"/>
              <a:cs typeface="+mn-cs"/>
            </a:endParaRPr>
          </a:p>
        </p:txBody>
      </p:sp>
      <p:pic>
        <p:nvPicPr>
          <p:cNvPr id="5"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6"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3"/>
          <p:cNvSpPr>
            <a:spLocks noGrp="1"/>
          </p:cNvSpPr>
          <p:nvPr>
            <p:ph type="title"/>
          </p:nvPr>
        </p:nvSpPr>
        <p:spPr>
          <a:xfrm>
            <a:off x="1910686" y="982132"/>
            <a:ext cx="8188657" cy="1303867"/>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lumMod val="95000"/>
                    <a:lumOff val="5000"/>
                  </a:schemeClr>
                </a:solidFill>
              </a:rPr>
              <a:t>TARİHÇE </a:t>
            </a:r>
            <a:endParaRPr lang="tr-TR" sz="3600" b="1" dirty="0">
              <a:solidFill>
                <a:schemeClr val="tx1">
                  <a:lumMod val="95000"/>
                  <a:lumOff val="5000"/>
                </a:schemeClr>
              </a:solidFill>
            </a:endParaRPr>
          </a:p>
        </p:txBody>
      </p:sp>
      <p:sp>
        <p:nvSpPr>
          <p:cNvPr id="3" name="2 İçerik Yer Tutucusu"/>
          <p:cNvSpPr>
            <a:spLocks noGrp="1"/>
          </p:cNvSpPr>
          <p:nvPr>
            <p:ph idx="1"/>
          </p:nvPr>
        </p:nvSpPr>
        <p:spPr/>
        <p:txBody>
          <a:bodyPr>
            <a:normAutofit fontScale="92500" lnSpcReduction="20000"/>
          </a:bodyPr>
          <a:lstStyle/>
          <a:p>
            <a:pPr algn="just"/>
            <a:r>
              <a:rPr lang="tr-TR" sz="2600" b="1" dirty="0" err="1" smtClean="0">
                <a:latin typeface="+mj-lt"/>
              </a:rPr>
              <a:t>Fâtih</a:t>
            </a:r>
            <a:r>
              <a:rPr lang="tr-TR" sz="2600" b="1" dirty="0" smtClean="0">
                <a:latin typeface="+mj-lt"/>
              </a:rPr>
              <a:t> </a:t>
            </a:r>
            <a:r>
              <a:rPr lang="tr-TR" sz="2600" b="1" dirty="0" err="1" smtClean="0">
                <a:latin typeface="+mj-lt"/>
              </a:rPr>
              <a:t>kanunnâmesinde</a:t>
            </a:r>
            <a:r>
              <a:rPr lang="tr-TR" sz="2600" b="1" dirty="0" smtClean="0">
                <a:latin typeface="+mj-lt"/>
              </a:rPr>
              <a:t> yer alan “Ve yılda bir </a:t>
            </a:r>
            <a:r>
              <a:rPr lang="tr-TR" sz="2600" b="1" dirty="0" err="1" smtClean="0">
                <a:latin typeface="+mj-lt"/>
              </a:rPr>
              <a:t>kerre</a:t>
            </a:r>
            <a:r>
              <a:rPr lang="tr-TR" sz="2600" b="1" dirty="0" smtClean="0">
                <a:latin typeface="+mj-lt"/>
              </a:rPr>
              <a:t> </a:t>
            </a:r>
            <a:r>
              <a:rPr lang="tr-TR" sz="2600" b="1" dirty="0" err="1" smtClean="0">
                <a:latin typeface="+mj-lt"/>
              </a:rPr>
              <a:t>rikâb</a:t>
            </a:r>
            <a:r>
              <a:rPr lang="tr-TR" sz="2600" b="1" dirty="0" smtClean="0">
                <a:latin typeface="+mj-lt"/>
              </a:rPr>
              <a:t>-i </a:t>
            </a:r>
            <a:r>
              <a:rPr lang="tr-TR" sz="2600" b="1" dirty="0" err="1" smtClean="0">
                <a:latin typeface="+mj-lt"/>
              </a:rPr>
              <a:t>Hümâyunuma</a:t>
            </a:r>
            <a:r>
              <a:rPr lang="tr-TR" sz="2600" b="1" dirty="0" smtClean="0">
                <a:latin typeface="+mj-lt"/>
              </a:rPr>
              <a:t> defterdarlarım </a:t>
            </a:r>
            <a:r>
              <a:rPr lang="tr-TR" sz="2600" b="1" dirty="0" err="1" smtClean="0">
                <a:latin typeface="+mj-lt"/>
              </a:rPr>
              <a:t>irad</a:t>
            </a:r>
            <a:r>
              <a:rPr lang="tr-TR" sz="2600" b="1" dirty="0" smtClean="0">
                <a:latin typeface="+mj-lt"/>
              </a:rPr>
              <a:t> ve masrafım okuyalar </a:t>
            </a:r>
            <a:r>
              <a:rPr lang="tr-TR" sz="2600" b="1" dirty="0" err="1" smtClean="0">
                <a:latin typeface="+mj-lt"/>
              </a:rPr>
              <a:t>hil’at</a:t>
            </a:r>
            <a:r>
              <a:rPr lang="tr-TR" sz="2600" b="1" dirty="0" smtClean="0">
                <a:latin typeface="+mj-lt"/>
              </a:rPr>
              <a:t>-i </a:t>
            </a:r>
            <a:r>
              <a:rPr lang="tr-TR" sz="2600" b="1" dirty="0" err="1" smtClean="0">
                <a:latin typeface="+mj-lt"/>
              </a:rPr>
              <a:t>fahire</a:t>
            </a:r>
            <a:r>
              <a:rPr lang="tr-TR" sz="2600" b="1" dirty="0" smtClean="0">
                <a:latin typeface="+mj-lt"/>
              </a:rPr>
              <a:t> giysinler. ve Ve hazineme dahil ve hariç olan akça, defterdarlarım emri ile dahil-hariç olsun” ifadeleri, Osmanlıların maliye teşkilâtına ne denli önem verdiklerini, bu anlayışa daha ilk zamanlardan beri nasıl sahip çıktıkları görülmektedir.</a:t>
            </a:r>
          </a:p>
          <a:p>
            <a:pPr algn="just"/>
            <a:r>
              <a:rPr lang="tr-TR" sz="2600" b="1" dirty="0" smtClean="0">
                <a:latin typeface="+mj-lt"/>
              </a:rPr>
              <a:t>	Cumhuriyet döneminde Maliye Bakanlığının örgüt yapısı ve görevleri ilk olarak 05.06.1936 tarih ve 2996 sayılı Kanun ile belirlenmiştir. 14.12.1983 tarih ve 178 sayılı Kanun Hükmünde Kararname ile yeniden düzenlenmiş ve 2996 sayılı Kanun yürürlükten kaldırılmıştır.</a:t>
            </a:r>
          </a:p>
          <a:p>
            <a:endParaRPr lang="tr-TR" dirty="0"/>
          </a:p>
        </p:txBody>
      </p:sp>
      <p:pic>
        <p:nvPicPr>
          <p:cNvPr id="4"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5"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982132"/>
            <a:ext cx="8284191" cy="1303867"/>
          </a:xfrm>
        </p:spPr>
        <p:txBody>
          <a:bodyPr/>
          <a:lstStyle/>
          <a:p>
            <a:endParaRPr lang="tr-TR" dirty="0"/>
          </a:p>
        </p:txBody>
      </p:sp>
      <p:sp>
        <p:nvSpPr>
          <p:cNvPr id="3" name="2 İçerik Yer Tutucusu"/>
          <p:cNvSpPr>
            <a:spLocks noGrp="1"/>
          </p:cNvSpPr>
          <p:nvPr>
            <p:ph idx="1"/>
          </p:nvPr>
        </p:nvSpPr>
        <p:spPr/>
        <p:txBody>
          <a:bodyPr>
            <a:normAutofit fontScale="70000" lnSpcReduction="20000"/>
          </a:bodyPr>
          <a:lstStyle/>
          <a:p>
            <a:pPr algn="just"/>
            <a:r>
              <a:rPr lang="tr-TR" sz="2800" b="1" dirty="0" smtClean="0"/>
              <a:t>178 sayılı Kanun Hükmünde Kararnamenin, yürürlüğe girmesinden günümüze kadar Maliye Bakanlığı teşkilatında çeşitli kanun hükmünde kararnameler ve kanunlarla değişiklikler yapılmıştır.</a:t>
            </a:r>
          </a:p>
          <a:p>
            <a:pPr algn="just"/>
            <a:r>
              <a:rPr lang="tr-TR" sz="2800" b="1" dirty="0" smtClean="0"/>
              <a:t>09/07/2018 tarihli ve 30473 sayılı (3. Mükerrer) Resmi Gazete’de yayımlanan Anayasada Yapılan Değişikliklere Uyum Sağlanması Amacıyla Bazı Kanun ve Kanun Hükmünde Kararnamelerde Değişiklik Yapılması Hakkında 703 sayılı Kanun Hükmünde Kararnamenin 13 üncü maddesi ile 13/12/1983 tarihli ve 178 sayılı Maliye Bakanlığının Teşkilat ve Görevleri Hakkında Kanun Hükmünde Kararname yürürlükten kaldırılmış olup  10/07/2018 tarihli ve 30474 sayılı Resmi Gazete’de yayımlanan Cumhurbaşkanlığı Teşkilatı Hakkında 1 Numaralı Cumhurbaşkanlığı Kararnamesinin 7 Bölümünün Bakanlığımız Teşkilat ve Görevleri yeniden düzenlenmiştir. </a:t>
            </a:r>
          </a:p>
          <a:p>
            <a:endParaRPr lang="tr-TR" dirty="0"/>
          </a:p>
        </p:txBody>
      </p:sp>
      <p:pic>
        <p:nvPicPr>
          <p:cNvPr id="4"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5"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3"/>
          <p:cNvSpPr txBox="1">
            <a:spLocks/>
          </p:cNvSpPr>
          <p:nvPr/>
        </p:nvSpPr>
        <p:spPr>
          <a:xfrm>
            <a:off x="1787857" y="982132"/>
            <a:ext cx="8434316" cy="1303867"/>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7145" cap="flat" cmpd="sng" algn="ctr">
            <a:noFill/>
            <a:prstDash val="solid"/>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tr-TR" sz="3600" b="1" dirty="0" smtClean="0">
                <a:ln w="3175" cmpd="sng">
                  <a:noFill/>
                </a:ln>
                <a:solidFill>
                  <a:schemeClr val="tx1">
                    <a:lumMod val="95000"/>
                    <a:lumOff val="5000"/>
                  </a:schemeClr>
                </a:solidFill>
              </a:rPr>
              <a:t>DEFTERDARLIK TEŞKİLATI</a:t>
            </a:r>
            <a:r>
              <a:rPr kumimoji="0" lang="tr-TR" sz="3600" b="1" i="0" u="none" strike="noStrike" kern="1200" cap="none" spc="0" normalizeH="0" baseline="0" noProof="0" dirty="0" smtClean="0">
                <a:ln w="3175" cmpd="sng">
                  <a:noFill/>
                </a:ln>
                <a:solidFill>
                  <a:schemeClr val="tx1">
                    <a:lumMod val="95000"/>
                    <a:lumOff val="5000"/>
                  </a:schemeClr>
                </a:solidFill>
                <a:effectLst/>
                <a:uLnTx/>
                <a:uFillTx/>
                <a:latin typeface="+mn-lt"/>
                <a:ea typeface="+mn-ea"/>
                <a:cs typeface="+mn-cs"/>
              </a:rPr>
              <a:t> </a:t>
            </a:r>
            <a:endParaRPr kumimoji="0" lang="tr-TR" sz="3600" b="1" i="0" u="none" strike="noStrike" kern="1200" cap="none" spc="0" normalizeH="0" baseline="0" noProof="0" dirty="0">
              <a:ln w="3175" cmpd="sng">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3"/>
          <p:cNvSpPr txBox="1">
            <a:spLocks noGrp="1"/>
          </p:cNvSpPr>
          <p:nvPr>
            <p:ph type="title"/>
          </p:nvPr>
        </p:nvSpPr>
        <p:spPr>
          <a:xfrm>
            <a:off x="1978924" y="982132"/>
            <a:ext cx="8215953" cy="1303867"/>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7145" cap="flat" cmpd="sng" algn="ctr">
            <a:noFill/>
            <a:prstDash val="solid"/>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tr-TR" sz="3600" b="1" dirty="0" smtClean="0">
                <a:ln w="3175" cmpd="sng">
                  <a:noFill/>
                </a:ln>
                <a:solidFill>
                  <a:schemeClr val="tx1">
                    <a:lumMod val="95000"/>
                    <a:lumOff val="5000"/>
                  </a:schemeClr>
                </a:solidFill>
              </a:rPr>
              <a:t>DEFTERDARLIK TEŞKİLATI</a:t>
            </a:r>
            <a:r>
              <a:rPr kumimoji="0" lang="tr-TR" sz="3600" b="1" i="0" u="none" strike="noStrike" kern="1200" cap="none" spc="0" normalizeH="0" baseline="0" noProof="0" dirty="0" smtClean="0">
                <a:ln w="3175" cmpd="sng">
                  <a:noFill/>
                </a:ln>
                <a:solidFill>
                  <a:schemeClr val="tx1">
                    <a:lumMod val="95000"/>
                    <a:lumOff val="5000"/>
                  </a:schemeClr>
                </a:solidFill>
                <a:effectLst/>
                <a:uLnTx/>
                <a:uFillTx/>
                <a:latin typeface="+mn-lt"/>
                <a:ea typeface="+mn-ea"/>
                <a:cs typeface="+mn-cs"/>
              </a:rPr>
              <a:t> </a:t>
            </a:r>
            <a:endParaRPr kumimoji="0" lang="tr-TR" sz="3600" b="1" i="0" u="none" strike="noStrike" kern="1200" cap="none" spc="0" normalizeH="0" baseline="0" noProof="0" dirty="0">
              <a:ln w="3175" cmpd="sng">
                <a:noFill/>
              </a:ln>
              <a:solidFill>
                <a:schemeClr val="tx1">
                  <a:lumMod val="95000"/>
                  <a:lumOff val="5000"/>
                </a:schemeClr>
              </a:solidFill>
              <a:effectLst/>
              <a:uLnTx/>
              <a:uFillTx/>
              <a:latin typeface="+mn-lt"/>
              <a:ea typeface="+mn-ea"/>
              <a:cs typeface="+mn-cs"/>
            </a:endParaRPr>
          </a:p>
        </p:txBody>
      </p:sp>
      <p:sp>
        <p:nvSpPr>
          <p:cNvPr id="3" name="2 İçerik Yer Tutucusu"/>
          <p:cNvSpPr>
            <a:spLocks noGrp="1"/>
          </p:cNvSpPr>
          <p:nvPr>
            <p:ph idx="1"/>
          </p:nvPr>
        </p:nvSpPr>
        <p:spPr/>
        <p:txBody>
          <a:bodyPr/>
          <a:lstStyle/>
          <a:p>
            <a:pPr algn="just"/>
            <a:r>
              <a:rPr lang="tr-TR" b="1" dirty="0" smtClean="0"/>
              <a:t>Defterdar, bulunduğu ilde Maliye Bakanlığının en büyük memuru ve il ve bağlı ilçeler teşkilatının amiri olup, işlemlerin mevzuat hükümlerine göre yürütülmesi, denetlenmesi, merkez ve taşradan sorulan soruların cevaplandırılması, kanuna aykırı hareketi görülenler hakkında takibatta bulunulması, atamaları ile görevli ve sorumludur.</a:t>
            </a:r>
          </a:p>
          <a:p>
            <a:pPr algn="just"/>
            <a:r>
              <a:rPr lang="tr-TR" b="1" dirty="0" smtClean="0"/>
              <a:t>	Defterdarlık </a:t>
            </a:r>
            <a:r>
              <a:rPr lang="tr-TR" b="1" smtClean="0"/>
              <a:t>merkez teşkilatı, </a:t>
            </a:r>
            <a:r>
              <a:rPr lang="tr-TR" b="1" dirty="0" smtClean="0"/>
              <a:t>Defterdarın yönetimi altında muhasebat, </a:t>
            </a:r>
            <a:r>
              <a:rPr lang="tr-TR" b="1" dirty="0" err="1" smtClean="0"/>
              <a:t>muhakemat</a:t>
            </a:r>
            <a:r>
              <a:rPr lang="tr-TR" b="1" dirty="0" smtClean="0"/>
              <a:t>, personel müdürlüğü birimleri ile gelir birimlerinden; ilçe teşkilatı ise Malmüdürlüklerinden oluşur.</a:t>
            </a:r>
          </a:p>
          <a:p>
            <a:endParaRPr lang="tr-TR" dirty="0"/>
          </a:p>
        </p:txBody>
      </p:sp>
      <p:pic>
        <p:nvPicPr>
          <p:cNvPr id="4"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5"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77500" lnSpcReduction="20000"/>
          </a:bodyPr>
          <a:lstStyle/>
          <a:p>
            <a:pPr>
              <a:buNone/>
            </a:pPr>
            <a:r>
              <a:rPr lang="tr-TR" dirty="0" smtClean="0"/>
              <a:t>			</a:t>
            </a:r>
            <a:r>
              <a:rPr lang="tr-TR" sz="3600" b="1" dirty="0" smtClean="0"/>
              <a:t>Personel müdürlüklerinin görev ve yetkileri şunlardır:</a:t>
            </a:r>
          </a:p>
          <a:p>
            <a:pPr lvl="0"/>
            <a:r>
              <a:rPr lang="tr-TR" sz="2600" b="1" dirty="0" smtClean="0"/>
              <a:t>İl atamalı personelin atama, nakil, özlük ve emeklilik işlemlerini yapmak,</a:t>
            </a:r>
          </a:p>
          <a:p>
            <a:pPr lvl="0"/>
            <a:r>
              <a:rPr lang="tr-TR" sz="2600" b="1" dirty="0" smtClean="0"/>
              <a:t>İl kadrolarının; dağıtım, tahsis, tenkis ve değişiklikleri ile ilgili teklif1erde bulunmak,</a:t>
            </a:r>
          </a:p>
          <a:p>
            <a:pPr lvl="0"/>
            <a:r>
              <a:rPr lang="tr-TR" sz="2600" b="1" dirty="0" smtClean="0"/>
              <a:t>Aday memurların eğitim programlarını hazırlamak ve uygulamak; il teşkilatının hizmet içi eğitim planının hazırlanmasını koordine etmek ve uygulanmasına yardımcı olmak,</a:t>
            </a:r>
          </a:p>
          <a:p>
            <a:r>
              <a:rPr lang="tr-TR" sz="2600" b="1" dirty="0" smtClean="0"/>
              <a:t>Defterdarlık personelinin her türlü mali ve sosyal haklarına ilişkin işlemleri yürütmek,</a:t>
            </a:r>
          </a:p>
          <a:p>
            <a:pPr lvl="0"/>
            <a:r>
              <a:rPr lang="tr-TR" sz="2600" b="1" dirty="0" smtClean="0"/>
              <a:t>Bakanlıkça verilecek benzeri görevleri yapmak.</a:t>
            </a:r>
          </a:p>
        </p:txBody>
      </p:sp>
      <p:pic>
        <p:nvPicPr>
          <p:cNvPr id="4"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5"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3"/>
          <p:cNvSpPr txBox="1">
            <a:spLocks/>
          </p:cNvSpPr>
          <p:nvPr/>
        </p:nvSpPr>
        <p:spPr>
          <a:xfrm>
            <a:off x="1869743" y="982132"/>
            <a:ext cx="8188657" cy="1303867"/>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7145" cap="flat" cmpd="sng" algn="ctr">
            <a:noFill/>
            <a:prstDash val="solid"/>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w="3175" cmpd="sng">
                  <a:noFill/>
                </a:ln>
                <a:solidFill>
                  <a:schemeClr val="tx1">
                    <a:lumMod val="95000"/>
                    <a:lumOff val="5000"/>
                  </a:schemeClr>
                </a:solidFill>
                <a:effectLst/>
                <a:uLnTx/>
                <a:uFillTx/>
                <a:latin typeface="+mn-lt"/>
                <a:ea typeface="+mn-ea"/>
                <a:cs typeface="+mn-cs"/>
              </a:rPr>
              <a:t>PERSONEL MÜDÜRLÜĞÜ </a:t>
            </a:r>
            <a:endParaRPr kumimoji="0" lang="tr-TR" sz="3600" b="1" i="0" u="none" strike="noStrike" kern="1200" cap="none" spc="0" normalizeH="0" baseline="0" noProof="0" dirty="0">
              <a:ln w="3175" cmpd="sng">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2582090" y="868531"/>
            <a:ext cx="7313023" cy="1108397"/>
          </a:xfrm>
          <a:prstGeom prst="roundRect">
            <a:avLst/>
          </a:prstGeom>
          <a:gradFill flip="none" rotWithShape="1">
            <a:gsLst>
              <a:gs pos="0">
                <a:srgbClr val="AB946B">
                  <a:lumMod val="0"/>
                  <a:lumOff val="100000"/>
                </a:srgbClr>
              </a:gs>
              <a:gs pos="35000">
                <a:srgbClr val="AB946B">
                  <a:lumMod val="0"/>
                  <a:lumOff val="100000"/>
                </a:srgbClr>
              </a:gs>
              <a:gs pos="100000">
                <a:srgbClr val="AB946B">
                  <a:lumMod val="100000"/>
                </a:srgbClr>
              </a:gs>
            </a:gsLst>
            <a:path path="circle">
              <a:fillToRect l="50000" t="-80000" r="50000" b="180000"/>
            </a:path>
            <a:tileRect/>
          </a:gradFill>
          <a:ln w="15875" cap="flat" cmpd="sng" algn="ctr">
            <a:noFill/>
            <a:prstDash val="solid"/>
          </a:ln>
          <a:effectLst>
            <a:glow rad="101600">
              <a:srgbClr val="803348">
                <a:satMod val="175000"/>
                <a:alpha val="40000"/>
              </a:srgb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3600" b="1" kern="0" dirty="0" smtClean="0">
                <a:solidFill>
                  <a:prstClr val="black">
                    <a:lumMod val="95000"/>
                    <a:lumOff val="5000"/>
                  </a:prstClr>
                </a:solidFill>
                <a:latin typeface="Garamond"/>
              </a:rPr>
              <a:t>YERLEŞİM PLANI</a:t>
            </a:r>
            <a:r>
              <a:rPr kumimoji="0" lang="tr-TR" sz="3600" b="1" i="0" u="none" strike="noStrike" kern="0" cap="none" spc="0" normalizeH="0" baseline="0" noProof="0" dirty="0" smtClean="0">
                <a:ln>
                  <a:noFill/>
                </a:ln>
                <a:solidFill>
                  <a:prstClr val="black">
                    <a:lumMod val="95000"/>
                    <a:lumOff val="5000"/>
                  </a:prstClr>
                </a:solidFill>
                <a:effectLst/>
                <a:uLnTx/>
                <a:uFillTx/>
                <a:latin typeface="Garamond"/>
                <a:ea typeface="+mn-ea"/>
                <a:cs typeface="+mn-cs"/>
              </a:rPr>
              <a:t> </a:t>
            </a:r>
          </a:p>
        </p:txBody>
      </p:sp>
      <p:sp>
        <p:nvSpPr>
          <p:cNvPr id="9" name="İçerik Yer Tutucusu 2"/>
          <p:cNvSpPr txBox="1">
            <a:spLocks/>
          </p:cNvSpPr>
          <p:nvPr/>
        </p:nvSpPr>
        <p:spPr>
          <a:xfrm>
            <a:off x="1295401"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just" defTabSz="457200" rtl="0" eaLnBrk="1" fontAlgn="auto" latinLnBrk="0" hangingPunct="1">
              <a:lnSpc>
                <a:spcPct val="100000"/>
              </a:lnSpc>
              <a:spcBef>
                <a:spcPct val="20000"/>
              </a:spcBef>
              <a:spcAft>
                <a:spcPts val="600"/>
              </a:spcAft>
              <a:buClr>
                <a:srgbClr val="AB946B"/>
              </a:buClr>
              <a:buSzPct val="115000"/>
              <a:buFont typeface="Wingdings" pitchFamily="2" charset="2"/>
              <a:buChar char="Ø"/>
              <a:tabLst/>
              <a:defRPr/>
            </a:pPr>
            <a:r>
              <a:rPr kumimoji="0" lang="tr-TR" sz="2400" b="1" i="0" u="none" strike="noStrike" kern="1200" cap="none" spc="0" normalizeH="0" baseline="0" noProof="0" dirty="0" smtClean="0">
                <a:ln>
                  <a:noFill/>
                </a:ln>
                <a:solidFill>
                  <a:srgbClr val="002060"/>
                </a:solidFill>
                <a:effectLst/>
                <a:uLnTx/>
                <a:uFillTx/>
                <a:latin typeface="Garamond"/>
                <a:ea typeface="+mn-ea"/>
                <a:cs typeface="+mn-cs"/>
              </a:rPr>
              <a:t>İl Defterdarlığı Tunceli Valiliği Hükümet konağının zemin katında Muhasebe Müdürlüğü ve Kurumlar Döner Sermaye Saymanlık Müdürlüğü, birinci katında Defterdarlık Makam Odası, Personel Müdürlüğü, </a:t>
            </a:r>
            <a:r>
              <a:rPr kumimoji="0" lang="tr-TR" sz="2400" b="1" i="0" u="none" strike="noStrike" kern="1200" cap="none" spc="0" normalizeH="0" baseline="0" noProof="0" dirty="0" err="1" smtClean="0">
                <a:ln>
                  <a:noFill/>
                </a:ln>
                <a:solidFill>
                  <a:srgbClr val="002060"/>
                </a:solidFill>
                <a:effectLst/>
                <a:uLnTx/>
                <a:uFillTx/>
                <a:latin typeface="Garamond"/>
                <a:ea typeface="+mn-ea"/>
                <a:cs typeface="+mn-cs"/>
              </a:rPr>
              <a:t>Muhakemat</a:t>
            </a:r>
            <a:r>
              <a:rPr kumimoji="0" lang="tr-TR" sz="2400" b="1" i="0" u="none" strike="noStrike" kern="1200" cap="none" spc="0" normalizeH="0" baseline="0" noProof="0" dirty="0" smtClean="0">
                <a:ln>
                  <a:noFill/>
                </a:ln>
                <a:solidFill>
                  <a:srgbClr val="002060"/>
                </a:solidFill>
                <a:effectLst/>
                <a:uLnTx/>
                <a:uFillTx/>
                <a:latin typeface="Garamond"/>
                <a:ea typeface="+mn-ea"/>
                <a:cs typeface="+mn-cs"/>
              </a:rPr>
              <a:t> Müdürlüğü ve Vergi Dairesi Müdürlüğü (bir kısmı), ikinci katta Vergi Dairesi Müdürlüğü (diğer kısmı), üçüncü katta Gelir Müdürlüğü bulunmaktadır.</a:t>
            </a:r>
          </a:p>
          <a:p>
            <a:pPr marL="285750" marR="0" lvl="0" indent="-285750" algn="just" defTabSz="457200" rtl="0" eaLnBrk="1" fontAlgn="auto" latinLnBrk="0" hangingPunct="1">
              <a:lnSpc>
                <a:spcPct val="100000"/>
              </a:lnSpc>
              <a:spcBef>
                <a:spcPct val="20000"/>
              </a:spcBef>
              <a:spcAft>
                <a:spcPts val="600"/>
              </a:spcAft>
              <a:buClr>
                <a:srgbClr val="AB946B"/>
              </a:buClr>
              <a:buSzPct val="115000"/>
              <a:buFont typeface="Wingdings" pitchFamily="2" charset="2"/>
              <a:buChar char="Ø"/>
              <a:tabLst/>
              <a:defRPr/>
            </a:pPr>
            <a:r>
              <a:rPr kumimoji="0" lang="tr-TR" sz="2400" b="1" i="0" u="none" strike="noStrike" kern="1200" cap="none" spc="0" normalizeH="0" baseline="0" noProof="0" dirty="0" smtClean="0">
                <a:ln>
                  <a:noFill/>
                </a:ln>
                <a:solidFill>
                  <a:srgbClr val="002060"/>
                </a:solidFill>
                <a:effectLst/>
                <a:uLnTx/>
                <a:uFillTx/>
                <a:latin typeface="Garamond"/>
                <a:ea typeface="+mn-ea"/>
                <a:cs typeface="+mn-cs"/>
              </a:rPr>
              <a:t>Defterdarlığımıza ait 2 adet otomobil, 2 adet minibüs bulunmaktadır.</a:t>
            </a:r>
            <a:endParaRPr kumimoji="0" lang="tr-TR" sz="2400" b="1" i="0" u="none" strike="noStrike" kern="1200" cap="none" spc="0" normalizeH="0" baseline="0" noProof="0" dirty="0">
              <a:ln>
                <a:noFill/>
              </a:ln>
              <a:solidFill>
                <a:srgbClr val="002060"/>
              </a:solidFill>
              <a:effectLst/>
              <a:uLnTx/>
              <a:uFillTx/>
              <a:latin typeface="Garamond"/>
              <a:ea typeface="+mn-ea"/>
              <a:cs typeface="+mn-cs"/>
            </a:endParaRPr>
          </a:p>
        </p:txBody>
      </p:sp>
    </p:spTree>
    <p:extLst>
      <p:ext uri="{BB962C8B-B14F-4D97-AF65-F5344CB8AC3E}">
        <p14:creationId xmlns:p14="http://schemas.microsoft.com/office/powerpoint/2010/main" val="1611213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582090" y="977596"/>
            <a:ext cx="7313023" cy="1108397"/>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lumMod val="95000"/>
                    <a:lumOff val="5000"/>
                  </a:schemeClr>
                </a:solidFill>
              </a:rPr>
              <a:t>PERSONEL DURUM TABLOSU </a:t>
            </a:r>
            <a:endParaRPr lang="tr-TR" sz="3600" b="1" dirty="0">
              <a:solidFill>
                <a:schemeClr val="tx1">
                  <a:lumMod val="95000"/>
                  <a:lumOff val="5000"/>
                </a:schemeClr>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119344114"/>
              </p:ext>
            </p:extLst>
          </p:nvPr>
        </p:nvGraphicFramePr>
        <p:xfrm>
          <a:off x="2074459" y="3371851"/>
          <a:ext cx="8366076" cy="2623327"/>
        </p:xfrm>
        <a:graphic>
          <a:graphicData uri="http://schemas.openxmlformats.org/drawingml/2006/table">
            <a:tbl>
              <a:tblPr/>
              <a:tblGrid>
                <a:gridCol w="3102526"/>
                <a:gridCol w="1080494"/>
                <a:gridCol w="1142237"/>
                <a:gridCol w="1065058"/>
                <a:gridCol w="1065058"/>
                <a:gridCol w="910703"/>
              </a:tblGrid>
              <a:tr h="589454">
                <a:tc>
                  <a:txBody>
                    <a:bodyPr/>
                    <a:lstStyle/>
                    <a:p>
                      <a:pPr algn="ctr" fontAlgn="ct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baseline="0" dirty="0" smtClean="0">
                          <a:effectLst/>
                          <a:latin typeface="Arial"/>
                        </a:rPr>
                        <a:t>MUHASEBATVE MALİ KONTROL   </a:t>
                      </a:r>
                      <a:r>
                        <a:rPr lang="tr-TR" sz="1200" b="1" i="0" u="none" strike="noStrike" dirty="0" smtClean="0">
                          <a:effectLst/>
                          <a:latin typeface="Arial"/>
                        </a:rPr>
                        <a:t>GEN.MD</a:t>
                      </a:r>
                      <a:r>
                        <a:rPr lang="tr-TR" sz="1200" b="1" i="0" u="none" strike="noStrike" dirty="0">
                          <a:effectLst/>
                          <a:latin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effectLst/>
                          <a:latin typeface="Arial"/>
                        </a:rPr>
                        <a:t>PERSONEL GEN.MD</a:t>
                      </a:r>
                      <a:r>
                        <a:rPr lang="tr-TR" sz="1200" b="1" i="0" u="none" strike="noStrike" dirty="0">
                          <a:effectLst/>
                          <a:latin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a:effectLst/>
                          <a:latin typeface="Arial"/>
                        </a:rPr>
                        <a:t>BAHUM GEN.MD.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a:effectLst/>
                          <a:latin typeface="Arial"/>
                        </a:rPr>
                        <a:t>GELİR İD. BŞK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a:effectLst/>
                          <a:latin typeface="Arial"/>
                        </a:rPr>
                        <a:t>TOPLAM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343">
                <a:tc>
                  <a:txBody>
                    <a:bodyPr/>
                    <a:lstStyle/>
                    <a:p>
                      <a:pPr algn="ctr" fontAlgn="ctr"/>
                      <a:r>
                        <a:rPr lang="tr-TR" sz="1400" b="0" i="0" u="none" strike="noStrike" dirty="0">
                          <a:effectLst/>
                          <a:latin typeface="Arial"/>
                        </a:rPr>
                        <a:t>BAKANLIK ATAMALI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11</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5</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2</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2</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20</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343">
                <a:tc>
                  <a:txBody>
                    <a:bodyPr/>
                    <a:lstStyle/>
                    <a:p>
                      <a:pPr algn="ctr" fontAlgn="ctr"/>
                      <a:r>
                        <a:rPr lang="tr-TR" sz="1400" b="0" i="0" u="none" strike="noStrike" dirty="0">
                          <a:effectLst/>
                          <a:latin typeface="Arial"/>
                        </a:rPr>
                        <a:t>VALİLİK ATAMALI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24</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11</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2 </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45</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smtClean="0">
                          <a:effectLst/>
                          <a:latin typeface="Arial"/>
                        </a:rPr>
                        <a:t>82</a:t>
                      </a:r>
                      <a:endParaRPr lang="tr-TR" sz="12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596">
                <a:tc>
                  <a:txBody>
                    <a:bodyPr/>
                    <a:lstStyle/>
                    <a:p>
                      <a:pPr algn="ctr" fontAlgn="ctr"/>
                      <a:r>
                        <a:rPr lang="tr-TR" sz="1400" b="1" i="0" u="none" strike="noStrike" dirty="0">
                          <a:solidFill>
                            <a:srgbClr val="FF0000"/>
                          </a:solidFill>
                          <a:effectLst/>
                          <a:latin typeface="Arial"/>
                        </a:rPr>
                        <a:t>TOPLAM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Arial"/>
                        </a:rPr>
                        <a:t>35</a:t>
                      </a:r>
                      <a:endParaRPr lang="tr-TR" sz="1200" b="1" i="0" u="none" strike="noStrike" dirty="0">
                        <a:solidFill>
                          <a:srgbClr val="FF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Arial"/>
                        </a:rPr>
                        <a:t>16</a:t>
                      </a:r>
                      <a:endParaRPr lang="tr-TR" sz="1200" b="1" i="0" u="none" strike="noStrike" dirty="0">
                        <a:solidFill>
                          <a:srgbClr val="FF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Arial"/>
                        </a:rPr>
                        <a:t>4</a:t>
                      </a:r>
                      <a:endParaRPr lang="tr-TR" sz="1200" b="1" i="0" u="none" strike="noStrike" dirty="0">
                        <a:solidFill>
                          <a:srgbClr val="FF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Arial"/>
                        </a:rPr>
                        <a:t>47</a:t>
                      </a:r>
                      <a:endParaRPr lang="tr-TR" sz="1200" b="1" i="0" u="none" strike="noStrike" dirty="0">
                        <a:solidFill>
                          <a:srgbClr val="FF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solidFill>
                            <a:srgbClr val="FF0000"/>
                          </a:solidFill>
                          <a:effectLst/>
                          <a:latin typeface="Arial"/>
                        </a:rPr>
                        <a:t>102</a:t>
                      </a:r>
                      <a:endParaRPr lang="tr-TR" sz="1200" b="1" i="0" u="none" strike="noStrike" dirty="0">
                        <a:solidFill>
                          <a:srgbClr val="FF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Yuvarlatılmış Dikdörtgen 5"/>
          <p:cNvSpPr/>
          <p:nvPr/>
        </p:nvSpPr>
        <p:spPr>
          <a:xfrm>
            <a:off x="2307975" y="2519204"/>
            <a:ext cx="7861251" cy="674372"/>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GENEL MÜDÜRLÜK BAZINDA </a:t>
            </a:r>
            <a:r>
              <a:rPr lang="tr-TR" b="1" dirty="0" smtClean="0">
                <a:solidFill>
                  <a:schemeClr val="tx1"/>
                </a:solidFill>
              </a:rPr>
              <a:t>DOLU </a:t>
            </a:r>
            <a:r>
              <a:rPr lang="tr-TR" b="1" dirty="0">
                <a:solidFill>
                  <a:schemeClr val="tx1"/>
                </a:solidFill>
              </a:rPr>
              <a:t>KADROLARIMIZIN DURUMU </a:t>
            </a:r>
          </a:p>
        </p:txBody>
      </p:sp>
      <p:pic>
        <p:nvPicPr>
          <p:cNvPr id="7"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8"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222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450791708"/>
              </p:ext>
            </p:extLst>
          </p:nvPr>
        </p:nvGraphicFramePr>
        <p:xfrm>
          <a:off x="1414459" y="3589360"/>
          <a:ext cx="8305320" cy="2201686"/>
        </p:xfrm>
        <a:graphic>
          <a:graphicData uri="http://schemas.openxmlformats.org/drawingml/2006/table">
            <a:tbl>
              <a:tblPr/>
              <a:tblGrid>
                <a:gridCol w="2999128"/>
                <a:gridCol w="1236099"/>
                <a:gridCol w="1004640"/>
                <a:gridCol w="1073686"/>
                <a:gridCol w="1073686"/>
                <a:gridCol w="918081"/>
              </a:tblGrid>
              <a:tr h="515440">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baseline="0" dirty="0" smtClean="0">
                          <a:effectLst/>
                          <a:latin typeface="Arial"/>
                        </a:rPr>
                        <a:t>MUHASEBAT VE MALİ KONTROL </a:t>
                      </a:r>
                      <a:r>
                        <a:rPr lang="tr-TR" sz="1400" b="1" i="0" u="none" strike="noStrike" dirty="0" smtClean="0">
                          <a:effectLst/>
                          <a:latin typeface="Arial"/>
                        </a:rPr>
                        <a:t>GEN.MD</a:t>
                      </a:r>
                      <a:r>
                        <a:rPr lang="tr-TR" sz="1400" b="1" i="0" u="none" strike="noStrike" dirty="0">
                          <a:effectLst/>
                          <a:latin typeface="Arial"/>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baseline="0" dirty="0" smtClean="0">
                          <a:effectLst/>
                          <a:latin typeface="Arial"/>
                        </a:rPr>
                        <a:t>PERSONEL </a:t>
                      </a:r>
                      <a:r>
                        <a:rPr lang="tr-TR" sz="1400" b="1" i="0" u="none" strike="noStrike" dirty="0" smtClean="0">
                          <a:effectLst/>
                          <a:latin typeface="Arial"/>
                        </a:rPr>
                        <a:t>GEN.MD</a:t>
                      </a:r>
                      <a:r>
                        <a:rPr lang="tr-TR" sz="1400" b="1" i="0" u="none" strike="noStrike" dirty="0">
                          <a:effectLst/>
                          <a:latin typeface="Arial"/>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a:effectLst/>
                          <a:latin typeface="Arial"/>
                        </a:rPr>
                        <a:t>BAHUM GEN.MD.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a:effectLst/>
                          <a:latin typeface="Arial"/>
                        </a:rPr>
                        <a:t>GELİR İD. BŞK</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a:effectLst/>
                          <a:latin typeface="Arial"/>
                        </a:rPr>
                        <a:t>TOPLAM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44758">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a:effectLst/>
                          <a:latin typeface="Arial"/>
                        </a:rPr>
                        <a:t>BAKANLIK ATAMALI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9</a:t>
                      </a: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a:t>
                      </a: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1</a:t>
                      </a: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11</a:t>
                      </a: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44758">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a:effectLst/>
                          <a:latin typeface="Arial"/>
                        </a:rPr>
                        <a:t>VALİLİK ATAMALI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30</a:t>
                      </a: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10</a:t>
                      </a: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1</a:t>
                      </a: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a:t>
                      </a: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0" i="0" u="none" strike="noStrike" dirty="0" smtClean="0">
                          <a:effectLst/>
                          <a:latin typeface="Arial"/>
                        </a:rPr>
                        <a:t>41</a:t>
                      </a:r>
                      <a:endParaRPr lang="tr-TR" sz="1400" b="0" i="0" u="none" strike="noStrike" dirty="0">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49205">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a:solidFill>
                            <a:srgbClr val="FF0000"/>
                          </a:solidFill>
                          <a:effectLst/>
                          <a:latin typeface="Arial"/>
                        </a:rPr>
                        <a:t>TOPLAM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solidFill>
                            <a:srgbClr val="FF0000"/>
                          </a:solidFill>
                          <a:effectLst/>
                          <a:latin typeface="Arial"/>
                        </a:rPr>
                        <a:t>39</a:t>
                      </a:r>
                      <a:endParaRPr lang="tr-TR" sz="1400" b="1" i="0" u="none" strike="noStrike" dirty="0">
                        <a:solidFill>
                          <a:srgbClr val="FF0000"/>
                        </a:solidFill>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solidFill>
                            <a:srgbClr val="FF0000"/>
                          </a:solidFill>
                          <a:effectLst/>
                          <a:latin typeface="Arial"/>
                        </a:rPr>
                        <a:t>10</a:t>
                      </a:r>
                      <a:endParaRPr lang="tr-TR" sz="1400" b="1" i="0" u="none" strike="noStrike" dirty="0">
                        <a:solidFill>
                          <a:srgbClr val="FF0000"/>
                        </a:solidFill>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solidFill>
                            <a:srgbClr val="FF0000"/>
                          </a:solidFill>
                          <a:effectLst/>
                          <a:latin typeface="Arial"/>
                        </a:rPr>
                        <a:t>2</a:t>
                      </a:r>
                      <a:endParaRPr lang="tr-TR" sz="1400" b="1" i="0" u="none" strike="noStrike" dirty="0">
                        <a:solidFill>
                          <a:srgbClr val="FF0000"/>
                        </a:solidFill>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solidFill>
                            <a:srgbClr val="FF0000"/>
                          </a:solidFill>
                          <a:effectLst/>
                          <a:latin typeface="Arial"/>
                        </a:rPr>
                        <a:t>1</a:t>
                      </a:r>
                      <a:endParaRPr lang="tr-TR" sz="1400" b="1" i="0" u="none" strike="noStrike" dirty="0">
                        <a:solidFill>
                          <a:srgbClr val="FF0000"/>
                        </a:solidFill>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Garamond"/>
                        </a:defRPr>
                      </a:lvl1pPr>
                      <a:lvl2pPr marL="457200" algn="l" defTabSz="457200" rtl="0" eaLnBrk="1" latinLnBrk="0" hangingPunct="1">
                        <a:defRPr sz="1800" kern="1200">
                          <a:solidFill>
                            <a:schemeClr val="tx1"/>
                          </a:solidFill>
                          <a:latin typeface="Garamond"/>
                        </a:defRPr>
                      </a:lvl2pPr>
                      <a:lvl3pPr marL="914400" algn="l" defTabSz="457200" rtl="0" eaLnBrk="1" latinLnBrk="0" hangingPunct="1">
                        <a:defRPr sz="1800" kern="1200">
                          <a:solidFill>
                            <a:schemeClr val="tx1"/>
                          </a:solidFill>
                          <a:latin typeface="Garamond"/>
                        </a:defRPr>
                      </a:lvl3pPr>
                      <a:lvl4pPr marL="1371600" algn="l" defTabSz="457200" rtl="0" eaLnBrk="1" latinLnBrk="0" hangingPunct="1">
                        <a:defRPr sz="1800" kern="1200">
                          <a:solidFill>
                            <a:schemeClr val="tx1"/>
                          </a:solidFill>
                          <a:latin typeface="Garamond"/>
                        </a:defRPr>
                      </a:lvl4pPr>
                      <a:lvl5pPr marL="1828800" algn="l" defTabSz="457200" rtl="0" eaLnBrk="1" latinLnBrk="0" hangingPunct="1">
                        <a:defRPr sz="1800" kern="1200">
                          <a:solidFill>
                            <a:schemeClr val="tx1"/>
                          </a:solidFill>
                          <a:latin typeface="Garamond"/>
                        </a:defRPr>
                      </a:lvl5pPr>
                      <a:lvl6pPr marL="2286000" algn="l" defTabSz="457200" rtl="0" eaLnBrk="1" latinLnBrk="0" hangingPunct="1">
                        <a:defRPr sz="1800" kern="1200">
                          <a:solidFill>
                            <a:schemeClr val="tx1"/>
                          </a:solidFill>
                          <a:latin typeface="Garamond"/>
                        </a:defRPr>
                      </a:lvl6pPr>
                      <a:lvl7pPr marL="2743200" algn="l" defTabSz="457200" rtl="0" eaLnBrk="1" latinLnBrk="0" hangingPunct="1">
                        <a:defRPr sz="1800" kern="1200">
                          <a:solidFill>
                            <a:schemeClr val="tx1"/>
                          </a:solidFill>
                          <a:latin typeface="Garamond"/>
                        </a:defRPr>
                      </a:lvl7pPr>
                      <a:lvl8pPr marL="3200400" algn="l" defTabSz="457200" rtl="0" eaLnBrk="1" latinLnBrk="0" hangingPunct="1">
                        <a:defRPr sz="1800" kern="1200">
                          <a:solidFill>
                            <a:schemeClr val="tx1"/>
                          </a:solidFill>
                          <a:latin typeface="Garamond"/>
                        </a:defRPr>
                      </a:lvl8pPr>
                      <a:lvl9pPr marL="3657600" algn="l" defTabSz="457200" rtl="0" eaLnBrk="1" latinLnBrk="0" hangingPunct="1">
                        <a:defRPr sz="1800" kern="1200">
                          <a:solidFill>
                            <a:schemeClr val="tx1"/>
                          </a:solidFill>
                          <a:latin typeface="Garamond"/>
                        </a:defRPr>
                      </a:lvl9pPr>
                    </a:lstStyle>
                    <a:p>
                      <a:pPr algn="ctr" fontAlgn="ctr"/>
                      <a:r>
                        <a:rPr lang="tr-TR" sz="1400" b="1" i="0" u="none" strike="noStrike" dirty="0" smtClean="0">
                          <a:solidFill>
                            <a:srgbClr val="FF0000"/>
                          </a:solidFill>
                          <a:effectLst/>
                          <a:latin typeface="Arial"/>
                        </a:rPr>
                        <a:t>52</a:t>
                      </a:r>
                      <a:endParaRPr lang="tr-TR" sz="1400" b="1" i="0" u="none" strike="noStrike" dirty="0">
                        <a:solidFill>
                          <a:srgbClr val="FF0000"/>
                        </a:solidFill>
                        <a:effectLst/>
                        <a:latin typeface="Arial"/>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10 Resim" descr="C:\Users\admin\Desktop\Documents\tunceli kitapçık\tunceli sunum\Yeni klasör (4)\valiligi.png"/>
          <p:cNvPicPr/>
          <p:nvPr/>
        </p:nvPicPr>
        <p:blipFill>
          <a:blip r:embed="rId2" cstate="print"/>
          <a:srcRect/>
          <a:stretch>
            <a:fillRect/>
          </a:stretch>
        </p:blipFill>
        <p:spPr bwMode="auto">
          <a:xfrm>
            <a:off x="895085" y="797126"/>
            <a:ext cx="879153" cy="787593"/>
          </a:xfrm>
          <a:prstGeom prst="rect">
            <a:avLst/>
          </a:prstGeom>
          <a:ln>
            <a:noFill/>
          </a:ln>
          <a:effectLst>
            <a:outerShdw blurRad="292100" dist="139700" dir="2700000" algn="tl" rotWithShape="0">
              <a:srgbClr val="333333">
                <a:alpha val="65000"/>
              </a:srgbClr>
            </a:outerShdw>
          </a:effectLst>
        </p:spPr>
      </p:pic>
      <p:pic>
        <p:nvPicPr>
          <p:cNvPr id="7" name="Picture 4" descr="turkbayragi"/>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26186" y="819139"/>
            <a:ext cx="1140823" cy="670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Yuvarlatılmış Dikdörtgen 3"/>
          <p:cNvSpPr/>
          <p:nvPr/>
        </p:nvSpPr>
        <p:spPr>
          <a:xfrm>
            <a:off x="2582091" y="977596"/>
            <a:ext cx="7012286" cy="1108397"/>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lumMod val="95000"/>
                    <a:lumOff val="5000"/>
                  </a:schemeClr>
                </a:solidFill>
              </a:rPr>
              <a:t>PERSONEL DURUM TABLOSU </a:t>
            </a:r>
            <a:endParaRPr lang="tr-TR" sz="3600" b="1" dirty="0">
              <a:solidFill>
                <a:schemeClr val="tx1">
                  <a:lumMod val="95000"/>
                  <a:lumOff val="5000"/>
                </a:schemeClr>
              </a:solidFill>
            </a:endParaRPr>
          </a:p>
        </p:txBody>
      </p:sp>
      <p:sp>
        <p:nvSpPr>
          <p:cNvPr id="11" name="Yuvarlatılmış Dikdörtgen 5"/>
          <p:cNvSpPr/>
          <p:nvPr/>
        </p:nvSpPr>
        <p:spPr>
          <a:xfrm>
            <a:off x="2307975" y="2519204"/>
            <a:ext cx="7861251" cy="674372"/>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GENEL MÜDÜRLÜK BAZINDA </a:t>
            </a:r>
            <a:r>
              <a:rPr lang="tr-TR" b="1" dirty="0" smtClean="0">
                <a:solidFill>
                  <a:schemeClr val="tx1"/>
                </a:solidFill>
              </a:rPr>
              <a:t>BOŞ </a:t>
            </a:r>
            <a:r>
              <a:rPr lang="tr-TR" b="1" dirty="0">
                <a:solidFill>
                  <a:schemeClr val="tx1"/>
                </a:solidFill>
              </a:rPr>
              <a:t>KADROLARIMIZIN DURUMU </a:t>
            </a:r>
          </a:p>
        </p:txBody>
      </p:sp>
    </p:spTree>
    <p:extLst>
      <p:ext uri="{BB962C8B-B14F-4D97-AF65-F5344CB8AC3E}">
        <p14:creationId xmlns:p14="http://schemas.microsoft.com/office/powerpoint/2010/main" val="360211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ama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7942</TotalTime>
  <Words>1875</Words>
  <Application>Microsoft Office PowerPoint</Application>
  <PresentationFormat>Özel</PresentationFormat>
  <Paragraphs>1078</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Organik</vt:lpstr>
      <vt:lpstr>PowerPoint Sunusu</vt:lpstr>
      <vt:lpstr> </vt:lpstr>
      <vt:lpstr>TARİHÇE </vt:lpstr>
      <vt:lpstr>PowerPoint Sunusu</vt:lpstr>
      <vt:lpstr>DEFTERDARLIK TEŞKİLATI </vt:lpstr>
      <vt:lpstr>PowerPoint Sunusu</vt:lpstr>
      <vt:lpstr>PowerPoint Sunusu</vt:lpstr>
      <vt:lpstr>PowerPoint Sunusu</vt:lpstr>
      <vt:lpstr>PowerPoint Sunusu</vt:lpstr>
      <vt:lpstr>PowerPoint Sunusu</vt:lpstr>
      <vt:lpstr>PowerPoint Sunusu</vt:lpstr>
      <vt:lpstr>PowerPoint Sunusu</vt:lpstr>
      <vt:lpstr>YILLAR İTİBARİYLE GENEL BÜTÇE GİDERLERİ</vt:lpstr>
      <vt:lpstr>SAYMANLIKLAR BAZINDA BÜTÇE  GELİR VE GİDER TABLOSU 01/01/2018-31/12/2018</vt:lpstr>
      <vt:lpstr>PowerPoint Sunusu</vt:lpstr>
      <vt:lpstr>PowerPoint Sunusu</vt:lpstr>
      <vt:lpstr>KURUMLARA DEVREDİLEN DAVA DOSYASI SAYISI </vt:lpstr>
      <vt:lpstr>PowerPoint Sunusu</vt:lpstr>
      <vt:lpstr>GELİR BİRİMLERİ  VERGİ DAİRESİ MÜDÜRLÜĞÜ – GELİR MÜDÜRLÜĞÜ</vt:lpstr>
      <vt:lpstr>PowerPoint Sunusu</vt:lpstr>
      <vt:lpstr>İL GENELİ CARİ DÖNEM TAHAKKUK - TAHSİLAT (VERGİ DAİRELERİ)</vt:lpstr>
      <vt:lpstr>PowerPoint Sunusu</vt:lpstr>
      <vt:lpstr>PowerPoint Sunusu</vt:lpstr>
      <vt:lpstr> 2018 YILI DENETLENEN MÜKELLEF SAYISI VE CEZAİ İŞLEM MİKTARI </vt:lpstr>
      <vt:lpstr>   </vt:lpstr>
      <vt:lpstr>   TUNCELİ DEFTERDARLIĞI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ÖZGÜR DEMİREZER</dc:creator>
  <cp:lastModifiedBy>CBOX</cp:lastModifiedBy>
  <cp:revision>410</cp:revision>
  <cp:lastPrinted>2018-09-24T08:01:15Z</cp:lastPrinted>
  <dcterms:created xsi:type="dcterms:W3CDTF">2017-03-02T06:17:55Z</dcterms:created>
  <dcterms:modified xsi:type="dcterms:W3CDTF">2019-02-11T07:56:37Z</dcterms:modified>
</cp:coreProperties>
</file>